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257" r:id="rId6"/>
    <p:sldId id="260" r:id="rId7"/>
    <p:sldId id="265" r:id="rId8"/>
    <p:sldId id="266" r:id="rId9"/>
    <p:sldId id="276" r:id="rId10"/>
    <p:sldId id="271" r:id="rId11"/>
    <p:sldId id="273" r:id="rId12"/>
    <p:sldId id="270" r:id="rId13"/>
    <p:sldId id="272" r:id="rId14"/>
    <p:sldId id="269"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0D8"/>
    <a:srgbClr val="42A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8" autoAdjust="0"/>
    <p:restoredTop sz="94660" autoAdjust="0"/>
  </p:normalViewPr>
  <p:slideViewPr>
    <p:cSldViewPr snapToGrid="0">
      <p:cViewPr varScale="1">
        <p:scale>
          <a:sx n="131" d="100"/>
          <a:sy n="131" d="100"/>
        </p:scale>
        <p:origin x="24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8AD7A-8A16-4BA3-97DD-462AF4519B0E}"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2A04ADCD-394C-40DA-B1C4-661A2EE8B15B}">
      <dgm:prSet/>
      <dgm:spPr/>
      <dgm:t>
        <a:bodyPr/>
        <a:lstStyle/>
        <a:p>
          <a:r>
            <a:rPr lang="en-US"/>
            <a:t>Founded in 1996 </a:t>
          </a:r>
        </a:p>
      </dgm:t>
    </dgm:pt>
    <dgm:pt modelId="{BB5240F7-BF6A-41AE-A76F-05EF0125E68D}" type="parTrans" cxnId="{72AB8E09-4385-440A-A969-83E1CBE5184E}">
      <dgm:prSet/>
      <dgm:spPr/>
      <dgm:t>
        <a:bodyPr/>
        <a:lstStyle/>
        <a:p>
          <a:endParaRPr lang="en-US"/>
        </a:p>
      </dgm:t>
    </dgm:pt>
    <dgm:pt modelId="{2BEDA4DF-A1D0-4C9F-9F87-E3BC7A9B8FE0}" type="sibTrans" cxnId="{72AB8E09-4385-440A-A969-83E1CBE5184E}">
      <dgm:prSet/>
      <dgm:spPr/>
      <dgm:t>
        <a:bodyPr/>
        <a:lstStyle/>
        <a:p>
          <a:endParaRPr lang="en-US"/>
        </a:p>
      </dgm:t>
    </dgm:pt>
    <dgm:pt modelId="{311A0FCC-C40D-4B4E-BB3F-FF9EA6CD3EFB}">
      <dgm:prSet/>
      <dgm:spPr/>
      <dgm:t>
        <a:bodyPr/>
        <a:lstStyle/>
        <a:p>
          <a:r>
            <a:rPr lang="en-US" dirty="0"/>
            <a:t>Cincinnati's Children Hospital</a:t>
          </a:r>
        </a:p>
      </dgm:t>
    </dgm:pt>
    <dgm:pt modelId="{96C29786-B5F3-4FA6-BB8F-1D1CE911E3AE}" type="parTrans" cxnId="{9F5557FD-46FF-40D1-AF58-BE772857EA41}">
      <dgm:prSet/>
      <dgm:spPr/>
      <dgm:t>
        <a:bodyPr/>
        <a:lstStyle/>
        <a:p>
          <a:endParaRPr lang="en-US"/>
        </a:p>
      </dgm:t>
    </dgm:pt>
    <dgm:pt modelId="{17D377F2-33F6-4094-B52C-19AB157EC410}" type="sibTrans" cxnId="{9F5557FD-46FF-40D1-AF58-BE772857EA41}">
      <dgm:prSet/>
      <dgm:spPr/>
      <dgm:t>
        <a:bodyPr/>
        <a:lstStyle/>
        <a:p>
          <a:endParaRPr lang="en-US"/>
        </a:p>
      </dgm:t>
    </dgm:pt>
    <dgm:pt modelId="{9DDEE49D-DC81-45CE-8563-58DBBC12BD14}">
      <dgm:prSet/>
      <dgm:spPr/>
      <dgm:t>
        <a:bodyPr/>
        <a:lstStyle/>
        <a:p>
          <a:r>
            <a:rPr lang="en-US"/>
            <a:t>Erin Riehle – Director of the ER Department</a:t>
          </a:r>
        </a:p>
      </dgm:t>
    </dgm:pt>
    <dgm:pt modelId="{A05CEFAB-7734-46CA-9C9E-02E4AB8221FD}" type="parTrans" cxnId="{31C4312C-3B5A-4885-935D-1C0524CE9AB0}">
      <dgm:prSet/>
      <dgm:spPr/>
      <dgm:t>
        <a:bodyPr/>
        <a:lstStyle/>
        <a:p>
          <a:endParaRPr lang="en-US"/>
        </a:p>
      </dgm:t>
    </dgm:pt>
    <dgm:pt modelId="{B94EF2E9-F0C9-45BB-8EDB-515BA164F8D0}" type="sibTrans" cxnId="{31C4312C-3B5A-4885-935D-1C0524CE9AB0}">
      <dgm:prSet/>
      <dgm:spPr/>
      <dgm:t>
        <a:bodyPr/>
        <a:lstStyle/>
        <a:p>
          <a:endParaRPr lang="en-US"/>
        </a:p>
      </dgm:t>
    </dgm:pt>
    <dgm:pt modelId="{5F567C93-1C93-45DB-9F28-379F4CD34610}">
      <dgm:prSet/>
      <dgm:spPr/>
      <dgm:t>
        <a:bodyPr/>
        <a:lstStyle/>
        <a:p>
          <a:r>
            <a:rPr lang="en-US"/>
            <a:t>Susie Rutkowski-Director for Special Education</a:t>
          </a:r>
        </a:p>
      </dgm:t>
    </dgm:pt>
    <dgm:pt modelId="{8F0617EE-D561-4B64-8354-C54FA5548446}" type="parTrans" cxnId="{CB897C33-61A1-422C-B948-619956F9F697}">
      <dgm:prSet/>
      <dgm:spPr/>
      <dgm:t>
        <a:bodyPr/>
        <a:lstStyle/>
        <a:p>
          <a:endParaRPr lang="en-US"/>
        </a:p>
      </dgm:t>
    </dgm:pt>
    <dgm:pt modelId="{BDEBC01A-18A5-41E7-B05E-941593CE3B82}" type="sibTrans" cxnId="{CB897C33-61A1-422C-B948-619956F9F697}">
      <dgm:prSet/>
      <dgm:spPr/>
      <dgm:t>
        <a:bodyPr/>
        <a:lstStyle/>
        <a:p>
          <a:endParaRPr lang="en-US"/>
        </a:p>
      </dgm:t>
    </dgm:pt>
    <dgm:pt modelId="{969BF35A-74F5-4B09-9142-A72134A23F88}">
      <dgm:prSet/>
      <dgm:spPr/>
      <dgm:t>
        <a:bodyPr/>
        <a:lstStyle/>
        <a:p>
          <a:r>
            <a:rPr lang="en-US" dirty="0"/>
            <a:t>Hosts over </a:t>
          </a:r>
          <a:r>
            <a:rPr lang="en-US" dirty="0" smtClean="0"/>
            <a:t>600 </a:t>
          </a:r>
          <a:r>
            <a:rPr lang="en-US" dirty="0"/>
            <a:t>programs in 45 states and 9 countries.</a:t>
          </a:r>
        </a:p>
      </dgm:t>
    </dgm:pt>
    <dgm:pt modelId="{CF219521-D8F4-4F0D-98F3-BECF790883D1}" type="parTrans" cxnId="{3DEC70D9-4D24-49C1-A3DE-D3FC74AD0AAB}">
      <dgm:prSet/>
      <dgm:spPr/>
      <dgm:t>
        <a:bodyPr/>
        <a:lstStyle/>
        <a:p>
          <a:endParaRPr lang="en-US"/>
        </a:p>
      </dgm:t>
    </dgm:pt>
    <dgm:pt modelId="{28BB99F6-866F-4762-94CB-3C74BF6C80AF}" type="sibTrans" cxnId="{3DEC70D9-4D24-49C1-A3DE-D3FC74AD0AAB}">
      <dgm:prSet/>
      <dgm:spPr/>
      <dgm:t>
        <a:bodyPr/>
        <a:lstStyle/>
        <a:p>
          <a:endParaRPr lang="en-US"/>
        </a:p>
      </dgm:t>
    </dgm:pt>
    <dgm:pt modelId="{B6944CBE-3F3B-480F-894C-A24B9F6D3073}" type="pres">
      <dgm:prSet presAssocID="{3E38AD7A-8A16-4BA3-97DD-462AF4519B0E}" presName="vert0" presStyleCnt="0">
        <dgm:presLayoutVars>
          <dgm:dir/>
          <dgm:animOne val="branch"/>
          <dgm:animLvl val="lvl"/>
        </dgm:presLayoutVars>
      </dgm:prSet>
      <dgm:spPr/>
      <dgm:t>
        <a:bodyPr/>
        <a:lstStyle/>
        <a:p>
          <a:endParaRPr lang="en-US"/>
        </a:p>
      </dgm:t>
    </dgm:pt>
    <dgm:pt modelId="{CC41A205-80AB-4431-B948-69CCC0E8A09D}" type="pres">
      <dgm:prSet presAssocID="{2A04ADCD-394C-40DA-B1C4-661A2EE8B15B}" presName="thickLine" presStyleLbl="alignNode1" presStyleIdx="0" presStyleCnt="5"/>
      <dgm:spPr/>
    </dgm:pt>
    <dgm:pt modelId="{7E461F77-2924-4DFB-9A65-B4C1C94F3077}" type="pres">
      <dgm:prSet presAssocID="{2A04ADCD-394C-40DA-B1C4-661A2EE8B15B}" presName="horz1" presStyleCnt="0"/>
      <dgm:spPr/>
    </dgm:pt>
    <dgm:pt modelId="{85945ACE-BADA-48FD-A81F-17355BC342D7}" type="pres">
      <dgm:prSet presAssocID="{2A04ADCD-394C-40DA-B1C4-661A2EE8B15B}" presName="tx1" presStyleLbl="revTx" presStyleIdx="0" presStyleCnt="5"/>
      <dgm:spPr/>
      <dgm:t>
        <a:bodyPr/>
        <a:lstStyle/>
        <a:p>
          <a:endParaRPr lang="en-US"/>
        </a:p>
      </dgm:t>
    </dgm:pt>
    <dgm:pt modelId="{ED49A912-7A64-4357-9015-138C1D2E1788}" type="pres">
      <dgm:prSet presAssocID="{2A04ADCD-394C-40DA-B1C4-661A2EE8B15B}" presName="vert1" presStyleCnt="0"/>
      <dgm:spPr/>
    </dgm:pt>
    <dgm:pt modelId="{C2D5D5BC-1602-4929-814F-8F6DAD76B2AE}" type="pres">
      <dgm:prSet presAssocID="{311A0FCC-C40D-4B4E-BB3F-FF9EA6CD3EFB}" presName="thickLine" presStyleLbl="alignNode1" presStyleIdx="1" presStyleCnt="5"/>
      <dgm:spPr/>
    </dgm:pt>
    <dgm:pt modelId="{A4C0547D-F639-411C-9E09-525AB32D397A}" type="pres">
      <dgm:prSet presAssocID="{311A0FCC-C40D-4B4E-BB3F-FF9EA6CD3EFB}" presName="horz1" presStyleCnt="0"/>
      <dgm:spPr/>
    </dgm:pt>
    <dgm:pt modelId="{E88024C2-2FC5-431D-8064-4E1CBAEA34DC}" type="pres">
      <dgm:prSet presAssocID="{311A0FCC-C40D-4B4E-BB3F-FF9EA6CD3EFB}" presName="tx1" presStyleLbl="revTx" presStyleIdx="1" presStyleCnt="5"/>
      <dgm:spPr/>
      <dgm:t>
        <a:bodyPr/>
        <a:lstStyle/>
        <a:p>
          <a:endParaRPr lang="en-US"/>
        </a:p>
      </dgm:t>
    </dgm:pt>
    <dgm:pt modelId="{7F6EC901-6F29-408C-BB2C-29C38922F576}" type="pres">
      <dgm:prSet presAssocID="{311A0FCC-C40D-4B4E-BB3F-FF9EA6CD3EFB}" presName="vert1" presStyleCnt="0"/>
      <dgm:spPr/>
    </dgm:pt>
    <dgm:pt modelId="{46F57A6A-DD3E-4257-B5F3-14F17665C9CA}" type="pres">
      <dgm:prSet presAssocID="{9DDEE49D-DC81-45CE-8563-58DBBC12BD14}" presName="thickLine" presStyleLbl="alignNode1" presStyleIdx="2" presStyleCnt="5"/>
      <dgm:spPr/>
    </dgm:pt>
    <dgm:pt modelId="{FC56DD77-9137-4370-AFF8-F8381C4D8E4A}" type="pres">
      <dgm:prSet presAssocID="{9DDEE49D-DC81-45CE-8563-58DBBC12BD14}" presName="horz1" presStyleCnt="0"/>
      <dgm:spPr/>
    </dgm:pt>
    <dgm:pt modelId="{259AC0E0-BC5F-47D1-AEA3-B64D58E65B41}" type="pres">
      <dgm:prSet presAssocID="{9DDEE49D-DC81-45CE-8563-58DBBC12BD14}" presName="tx1" presStyleLbl="revTx" presStyleIdx="2" presStyleCnt="5"/>
      <dgm:spPr/>
      <dgm:t>
        <a:bodyPr/>
        <a:lstStyle/>
        <a:p>
          <a:endParaRPr lang="en-US"/>
        </a:p>
      </dgm:t>
    </dgm:pt>
    <dgm:pt modelId="{35756642-14C0-4EB7-AB6E-E528A62808D1}" type="pres">
      <dgm:prSet presAssocID="{9DDEE49D-DC81-45CE-8563-58DBBC12BD14}" presName="vert1" presStyleCnt="0"/>
      <dgm:spPr/>
    </dgm:pt>
    <dgm:pt modelId="{17421D5A-A602-4A6C-BF42-3B0B89258450}" type="pres">
      <dgm:prSet presAssocID="{5F567C93-1C93-45DB-9F28-379F4CD34610}" presName="thickLine" presStyleLbl="alignNode1" presStyleIdx="3" presStyleCnt="5"/>
      <dgm:spPr/>
    </dgm:pt>
    <dgm:pt modelId="{82E02EDC-021B-44E8-8651-03053E378776}" type="pres">
      <dgm:prSet presAssocID="{5F567C93-1C93-45DB-9F28-379F4CD34610}" presName="horz1" presStyleCnt="0"/>
      <dgm:spPr/>
    </dgm:pt>
    <dgm:pt modelId="{7FA4A285-ADB9-465A-B3A9-4A5997E18EDA}" type="pres">
      <dgm:prSet presAssocID="{5F567C93-1C93-45DB-9F28-379F4CD34610}" presName="tx1" presStyleLbl="revTx" presStyleIdx="3" presStyleCnt="5"/>
      <dgm:spPr/>
      <dgm:t>
        <a:bodyPr/>
        <a:lstStyle/>
        <a:p>
          <a:endParaRPr lang="en-US"/>
        </a:p>
      </dgm:t>
    </dgm:pt>
    <dgm:pt modelId="{ABCF821F-7AD6-46E4-80B5-32CBD6196741}" type="pres">
      <dgm:prSet presAssocID="{5F567C93-1C93-45DB-9F28-379F4CD34610}" presName="vert1" presStyleCnt="0"/>
      <dgm:spPr/>
    </dgm:pt>
    <dgm:pt modelId="{2CF62596-C6AD-41CF-B856-48089102A065}" type="pres">
      <dgm:prSet presAssocID="{969BF35A-74F5-4B09-9142-A72134A23F88}" presName="thickLine" presStyleLbl="alignNode1" presStyleIdx="4" presStyleCnt="5"/>
      <dgm:spPr/>
    </dgm:pt>
    <dgm:pt modelId="{ECD6A294-3833-4EE0-B170-B7C0DFF83B48}" type="pres">
      <dgm:prSet presAssocID="{969BF35A-74F5-4B09-9142-A72134A23F88}" presName="horz1" presStyleCnt="0"/>
      <dgm:spPr/>
    </dgm:pt>
    <dgm:pt modelId="{EA0B1333-179D-463D-87B6-F1037D53F875}" type="pres">
      <dgm:prSet presAssocID="{969BF35A-74F5-4B09-9142-A72134A23F88}" presName="tx1" presStyleLbl="revTx" presStyleIdx="4" presStyleCnt="5"/>
      <dgm:spPr/>
      <dgm:t>
        <a:bodyPr/>
        <a:lstStyle/>
        <a:p>
          <a:endParaRPr lang="en-US"/>
        </a:p>
      </dgm:t>
    </dgm:pt>
    <dgm:pt modelId="{D54E163C-DFCF-4B6C-B920-1CA00F7298F9}" type="pres">
      <dgm:prSet presAssocID="{969BF35A-74F5-4B09-9142-A72134A23F88}" presName="vert1" presStyleCnt="0"/>
      <dgm:spPr/>
    </dgm:pt>
  </dgm:ptLst>
  <dgm:cxnLst>
    <dgm:cxn modelId="{25589D56-C9B6-4E5A-8547-2DA868E2F554}" type="presOf" srcId="{311A0FCC-C40D-4B4E-BB3F-FF9EA6CD3EFB}" destId="{E88024C2-2FC5-431D-8064-4E1CBAEA34DC}" srcOrd="0" destOrd="0" presId="urn:microsoft.com/office/officeart/2008/layout/LinedList"/>
    <dgm:cxn modelId="{B2D7685A-DF5B-4243-9DE5-BFF59B77FA36}" type="presOf" srcId="{3E38AD7A-8A16-4BA3-97DD-462AF4519B0E}" destId="{B6944CBE-3F3B-480F-894C-A24B9F6D3073}" srcOrd="0" destOrd="0" presId="urn:microsoft.com/office/officeart/2008/layout/LinedList"/>
    <dgm:cxn modelId="{9F5557FD-46FF-40D1-AF58-BE772857EA41}" srcId="{3E38AD7A-8A16-4BA3-97DD-462AF4519B0E}" destId="{311A0FCC-C40D-4B4E-BB3F-FF9EA6CD3EFB}" srcOrd="1" destOrd="0" parTransId="{96C29786-B5F3-4FA6-BB8F-1D1CE911E3AE}" sibTransId="{17D377F2-33F6-4094-B52C-19AB157EC410}"/>
    <dgm:cxn modelId="{72AB8E09-4385-440A-A969-83E1CBE5184E}" srcId="{3E38AD7A-8A16-4BA3-97DD-462AF4519B0E}" destId="{2A04ADCD-394C-40DA-B1C4-661A2EE8B15B}" srcOrd="0" destOrd="0" parTransId="{BB5240F7-BF6A-41AE-A76F-05EF0125E68D}" sibTransId="{2BEDA4DF-A1D0-4C9F-9F87-E3BC7A9B8FE0}"/>
    <dgm:cxn modelId="{A80DA7B2-2A68-4CCB-9B42-7F5072DC19B2}" type="presOf" srcId="{2A04ADCD-394C-40DA-B1C4-661A2EE8B15B}" destId="{85945ACE-BADA-48FD-A81F-17355BC342D7}" srcOrd="0" destOrd="0" presId="urn:microsoft.com/office/officeart/2008/layout/LinedList"/>
    <dgm:cxn modelId="{2A0DDFE4-0FE4-4773-B25F-D076B0935EC0}" type="presOf" srcId="{9DDEE49D-DC81-45CE-8563-58DBBC12BD14}" destId="{259AC0E0-BC5F-47D1-AEA3-B64D58E65B41}" srcOrd="0" destOrd="0" presId="urn:microsoft.com/office/officeart/2008/layout/LinedList"/>
    <dgm:cxn modelId="{CB897C33-61A1-422C-B948-619956F9F697}" srcId="{3E38AD7A-8A16-4BA3-97DD-462AF4519B0E}" destId="{5F567C93-1C93-45DB-9F28-379F4CD34610}" srcOrd="3" destOrd="0" parTransId="{8F0617EE-D561-4B64-8354-C54FA5548446}" sibTransId="{BDEBC01A-18A5-41E7-B05E-941593CE3B82}"/>
    <dgm:cxn modelId="{3DEC70D9-4D24-49C1-A3DE-D3FC74AD0AAB}" srcId="{3E38AD7A-8A16-4BA3-97DD-462AF4519B0E}" destId="{969BF35A-74F5-4B09-9142-A72134A23F88}" srcOrd="4" destOrd="0" parTransId="{CF219521-D8F4-4F0D-98F3-BECF790883D1}" sibTransId="{28BB99F6-866F-4762-94CB-3C74BF6C80AF}"/>
    <dgm:cxn modelId="{4D4887CB-D99A-47DE-9FF7-7A48620561F6}" type="presOf" srcId="{5F567C93-1C93-45DB-9F28-379F4CD34610}" destId="{7FA4A285-ADB9-465A-B3A9-4A5997E18EDA}" srcOrd="0" destOrd="0" presId="urn:microsoft.com/office/officeart/2008/layout/LinedList"/>
    <dgm:cxn modelId="{A2BB7352-FE1E-4A5E-976B-28EA4648AA19}" type="presOf" srcId="{969BF35A-74F5-4B09-9142-A72134A23F88}" destId="{EA0B1333-179D-463D-87B6-F1037D53F875}" srcOrd="0" destOrd="0" presId="urn:microsoft.com/office/officeart/2008/layout/LinedList"/>
    <dgm:cxn modelId="{31C4312C-3B5A-4885-935D-1C0524CE9AB0}" srcId="{3E38AD7A-8A16-4BA3-97DD-462AF4519B0E}" destId="{9DDEE49D-DC81-45CE-8563-58DBBC12BD14}" srcOrd="2" destOrd="0" parTransId="{A05CEFAB-7734-46CA-9C9E-02E4AB8221FD}" sibTransId="{B94EF2E9-F0C9-45BB-8EDB-515BA164F8D0}"/>
    <dgm:cxn modelId="{E7E7E258-BFF6-4714-9C1A-6CCBCD1D680B}" type="presParOf" srcId="{B6944CBE-3F3B-480F-894C-A24B9F6D3073}" destId="{CC41A205-80AB-4431-B948-69CCC0E8A09D}" srcOrd="0" destOrd="0" presId="urn:microsoft.com/office/officeart/2008/layout/LinedList"/>
    <dgm:cxn modelId="{B1F0E960-68EF-4DC1-88B7-9B09820299F0}" type="presParOf" srcId="{B6944CBE-3F3B-480F-894C-A24B9F6D3073}" destId="{7E461F77-2924-4DFB-9A65-B4C1C94F3077}" srcOrd="1" destOrd="0" presId="urn:microsoft.com/office/officeart/2008/layout/LinedList"/>
    <dgm:cxn modelId="{16484E99-2005-426F-9A8B-65122ED9E9E3}" type="presParOf" srcId="{7E461F77-2924-4DFB-9A65-B4C1C94F3077}" destId="{85945ACE-BADA-48FD-A81F-17355BC342D7}" srcOrd="0" destOrd="0" presId="urn:microsoft.com/office/officeart/2008/layout/LinedList"/>
    <dgm:cxn modelId="{E4D13C2C-FDB3-4F97-9E2A-0E18BC6C2D46}" type="presParOf" srcId="{7E461F77-2924-4DFB-9A65-B4C1C94F3077}" destId="{ED49A912-7A64-4357-9015-138C1D2E1788}" srcOrd="1" destOrd="0" presId="urn:microsoft.com/office/officeart/2008/layout/LinedList"/>
    <dgm:cxn modelId="{477032C3-CACD-48CD-A4FE-7B5F4BE281AF}" type="presParOf" srcId="{B6944CBE-3F3B-480F-894C-A24B9F6D3073}" destId="{C2D5D5BC-1602-4929-814F-8F6DAD76B2AE}" srcOrd="2" destOrd="0" presId="urn:microsoft.com/office/officeart/2008/layout/LinedList"/>
    <dgm:cxn modelId="{D760D8CA-FFF3-4422-8FAE-8A591B5E119D}" type="presParOf" srcId="{B6944CBE-3F3B-480F-894C-A24B9F6D3073}" destId="{A4C0547D-F639-411C-9E09-525AB32D397A}" srcOrd="3" destOrd="0" presId="urn:microsoft.com/office/officeart/2008/layout/LinedList"/>
    <dgm:cxn modelId="{0D5772B6-CE82-41C6-8C24-7F75F7F276BF}" type="presParOf" srcId="{A4C0547D-F639-411C-9E09-525AB32D397A}" destId="{E88024C2-2FC5-431D-8064-4E1CBAEA34DC}" srcOrd="0" destOrd="0" presId="urn:microsoft.com/office/officeart/2008/layout/LinedList"/>
    <dgm:cxn modelId="{9666056C-4EA2-47A3-BA6E-619D313C354E}" type="presParOf" srcId="{A4C0547D-F639-411C-9E09-525AB32D397A}" destId="{7F6EC901-6F29-408C-BB2C-29C38922F576}" srcOrd="1" destOrd="0" presId="urn:microsoft.com/office/officeart/2008/layout/LinedList"/>
    <dgm:cxn modelId="{CB385520-4A6E-41CA-9BB3-FA0B06232E69}" type="presParOf" srcId="{B6944CBE-3F3B-480F-894C-A24B9F6D3073}" destId="{46F57A6A-DD3E-4257-B5F3-14F17665C9CA}" srcOrd="4" destOrd="0" presId="urn:microsoft.com/office/officeart/2008/layout/LinedList"/>
    <dgm:cxn modelId="{9E2E6CAE-2968-4612-BBA3-67780D4A790D}" type="presParOf" srcId="{B6944CBE-3F3B-480F-894C-A24B9F6D3073}" destId="{FC56DD77-9137-4370-AFF8-F8381C4D8E4A}" srcOrd="5" destOrd="0" presId="urn:microsoft.com/office/officeart/2008/layout/LinedList"/>
    <dgm:cxn modelId="{5E586878-B898-4C96-908A-BA13F440A9E5}" type="presParOf" srcId="{FC56DD77-9137-4370-AFF8-F8381C4D8E4A}" destId="{259AC0E0-BC5F-47D1-AEA3-B64D58E65B41}" srcOrd="0" destOrd="0" presId="urn:microsoft.com/office/officeart/2008/layout/LinedList"/>
    <dgm:cxn modelId="{97DACA6C-87BF-45F6-8E18-45E947856174}" type="presParOf" srcId="{FC56DD77-9137-4370-AFF8-F8381C4D8E4A}" destId="{35756642-14C0-4EB7-AB6E-E528A62808D1}" srcOrd="1" destOrd="0" presId="urn:microsoft.com/office/officeart/2008/layout/LinedList"/>
    <dgm:cxn modelId="{56AC19EA-160C-4377-8B29-180AB775B4B0}" type="presParOf" srcId="{B6944CBE-3F3B-480F-894C-A24B9F6D3073}" destId="{17421D5A-A602-4A6C-BF42-3B0B89258450}" srcOrd="6" destOrd="0" presId="urn:microsoft.com/office/officeart/2008/layout/LinedList"/>
    <dgm:cxn modelId="{2883870D-E6E8-446C-BFB5-9E786A61217F}" type="presParOf" srcId="{B6944CBE-3F3B-480F-894C-A24B9F6D3073}" destId="{82E02EDC-021B-44E8-8651-03053E378776}" srcOrd="7" destOrd="0" presId="urn:microsoft.com/office/officeart/2008/layout/LinedList"/>
    <dgm:cxn modelId="{BB79DED0-7946-4C58-BBEE-FA517B373330}" type="presParOf" srcId="{82E02EDC-021B-44E8-8651-03053E378776}" destId="{7FA4A285-ADB9-465A-B3A9-4A5997E18EDA}" srcOrd="0" destOrd="0" presId="urn:microsoft.com/office/officeart/2008/layout/LinedList"/>
    <dgm:cxn modelId="{586BBDC4-ABBD-45CE-B821-0E53F32386CB}" type="presParOf" srcId="{82E02EDC-021B-44E8-8651-03053E378776}" destId="{ABCF821F-7AD6-46E4-80B5-32CBD6196741}" srcOrd="1" destOrd="0" presId="urn:microsoft.com/office/officeart/2008/layout/LinedList"/>
    <dgm:cxn modelId="{B543DE61-BD1E-427E-B1C5-33BFA62A1B44}" type="presParOf" srcId="{B6944CBE-3F3B-480F-894C-A24B9F6D3073}" destId="{2CF62596-C6AD-41CF-B856-48089102A065}" srcOrd="8" destOrd="0" presId="urn:microsoft.com/office/officeart/2008/layout/LinedList"/>
    <dgm:cxn modelId="{9EED9A32-18FB-46FC-8B1C-9D1D0BF89B50}" type="presParOf" srcId="{B6944CBE-3F3B-480F-894C-A24B9F6D3073}" destId="{ECD6A294-3833-4EE0-B170-B7C0DFF83B48}" srcOrd="9" destOrd="0" presId="urn:microsoft.com/office/officeart/2008/layout/LinedList"/>
    <dgm:cxn modelId="{7244A7C9-4BA9-46B4-AEA8-99C2D1172B3F}" type="presParOf" srcId="{ECD6A294-3833-4EE0-B170-B7C0DFF83B48}" destId="{EA0B1333-179D-463D-87B6-F1037D53F875}" srcOrd="0" destOrd="0" presId="urn:microsoft.com/office/officeart/2008/layout/LinedList"/>
    <dgm:cxn modelId="{9A7E2087-EA9A-45CF-820D-FAD617D302D4}" type="presParOf" srcId="{ECD6A294-3833-4EE0-B170-B7C0DFF83B48}" destId="{D54E163C-DFCF-4B6C-B920-1CA00F7298F9}"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3A4E6-295B-4CFE-BBD2-8ADC88B776D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F76F147B-E1ED-4472-A001-C25EA8E8DF7D}">
      <dgm:prSet/>
      <dgm:spPr/>
      <dgm:t>
        <a:bodyPr/>
        <a:lstStyle/>
        <a:p>
          <a:pPr>
            <a:defRPr b="1"/>
          </a:pPr>
          <a:r>
            <a:rPr lang="en-US"/>
            <a:t>2014</a:t>
          </a:r>
        </a:p>
      </dgm:t>
    </dgm:pt>
    <dgm:pt modelId="{A4412AFE-BD81-46C2-988B-94FFB41A78F7}" type="parTrans" cxnId="{FE61F659-0BEC-4468-A23D-8781DF94BC9A}">
      <dgm:prSet/>
      <dgm:spPr/>
      <dgm:t>
        <a:bodyPr/>
        <a:lstStyle/>
        <a:p>
          <a:endParaRPr lang="en-US"/>
        </a:p>
      </dgm:t>
    </dgm:pt>
    <dgm:pt modelId="{58526C74-4680-4500-89A6-A05158E64DD7}" type="sibTrans" cxnId="{FE61F659-0BEC-4468-A23D-8781DF94BC9A}">
      <dgm:prSet/>
      <dgm:spPr/>
      <dgm:t>
        <a:bodyPr/>
        <a:lstStyle/>
        <a:p>
          <a:endParaRPr lang="en-US"/>
        </a:p>
      </dgm:t>
    </dgm:pt>
    <dgm:pt modelId="{88268161-FA39-42EB-B1E9-9B1AAEFE2C90}">
      <dgm:prSet/>
      <dgm:spPr/>
      <dgm:t>
        <a:bodyPr/>
        <a:lstStyle/>
        <a:p>
          <a:r>
            <a:rPr lang="en-US"/>
            <a:t>Two Project SEARCH programs operated by FEGS</a:t>
          </a:r>
        </a:p>
      </dgm:t>
    </dgm:pt>
    <dgm:pt modelId="{8649D8D3-A7B9-4800-8A6E-D1F503D807A4}" type="parTrans" cxnId="{AA4D0942-F7C6-45E4-9075-5F04CB17A085}">
      <dgm:prSet/>
      <dgm:spPr/>
      <dgm:t>
        <a:bodyPr/>
        <a:lstStyle/>
        <a:p>
          <a:endParaRPr lang="en-US"/>
        </a:p>
      </dgm:t>
    </dgm:pt>
    <dgm:pt modelId="{F23BF4CD-E00A-4659-8736-F6DC69286519}" type="sibTrans" cxnId="{AA4D0942-F7C6-45E4-9075-5F04CB17A085}">
      <dgm:prSet/>
      <dgm:spPr/>
      <dgm:t>
        <a:bodyPr/>
        <a:lstStyle/>
        <a:p>
          <a:endParaRPr lang="en-US"/>
        </a:p>
      </dgm:t>
    </dgm:pt>
    <dgm:pt modelId="{EB58E8E2-CAAF-42EA-A110-E27B77D2F031}">
      <dgm:prSet/>
      <dgm:spPr/>
      <dgm:t>
        <a:bodyPr/>
        <a:lstStyle/>
        <a:p>
          <a:r>
            <a:rPr lang="en-US" dirty="0"/>
            <a:t>Bronx - Montefiore Medical Center</a:t>
          </a:r>
        </a:p>
      </dgm:t>
    </dgm:pt>
    <dgm:pt modelId="{90F2ECFD-4CA2-4ABC-903B-639347986514}" type="parTrans" cxnId="{A995BEA6-535F-4A51-BC6C-21431A5E9E1A}">
      <dgm:prSet/>
      <dgm:spPr/>
      <dgm:t>
        <a:bodyPr/>
        <a:lstStyle/>
        <a:p>
          <a:endParaRPr lang="en-US"/>
        </a:p>
      </dgm:t>
    </dgm:pt>
    <dgm:pt modelId="{FAFF9D23-A05F-4C73-92E9-DC80E6132B77}" type="sibTrans" cxnId="{A995BEA6-535F-4A51-BC6C-21431A5E9E1A}">
      <dgm:prSet/>
      <dgm:spPr/>
      <dgm:t>
        <a:bodyPr/>
        <a:lstStyle/>
        <a:p>
          <a:endParaRPr lang="en-US"/>
        </a:p>
      </dgm:t>
    </dgm:pt>
    <dgm:pt modelId="{2FB76E7E-AF19-42E4-9929-C533F5B7BF6D}">
      <dgm:prSet/>
      <dgm:spPr/>
      <dgm:t>
        <a:bodyPr/>
        <a:lstStyle/>
        <a:p>
          <a:r>
            <a:rPr lang="en-US" dirty="0"/>
            <a:t>Brooklyn -</a:t>
          </a:r>
          <a:r>
            <a:rPr lang="en-US" baseline="0" dirty="0"/>
            <a:t> </a:t>
          </a:r>
          <a:r>
            <a:rPr lang="en-US" dirty="0"/>
            <a:t>Wyckoff Heights Medical Center</a:t>
          </a:r>
        </a:p>
      </dgm:t>
    </dgm:pt>
    <dgm:pt modelId="{3F868111-CD83-48D7-8FED-97D394754D10}" type="parTrans" cxnId="{ACA46E7F-805F-4E0D-96E8-1837F06C6911}">
      <dgm:prSet/>
      <dgm:spPr/>
      <dgm:t>
        <a:bodyPr/>
        <a:lstStyle/>
        <a:p>
          <a:endParaRPr lang="en-US"/>
        </a:p>
      </dgm:t>
    </dgm:pt>
    <dgm:pt modelId="{BD764B51-0474-4ED7-AAE7-06FCD97FA739}" type="sibTrans" cxnId="{ACA46E7F-805F-4E0D-96E8-1837F06C6911}">
      <dgm:prSet/>
      <dgm:spPr/>
      <dgm:t>
        <a:bodyPr/>
        <a:lstStyle/>
        <a:p>
          <a:endParaRPr lang="en-US"/>
        </a:p>
      </dgm:t>
    </dgm:pt>
    <dgm:pt modelId="{BC32C636-3FE2-4275-AED3-3181C2423DA6}">
      <dgm:prSet/>
      <dgm:spPr/>
      <dgm:t>
        <a:bodyPr/>
        <a:lstStyle/>
        <a:p>
          <a:pPr>
            <a:defRPr b="1"/>
          </a:pPr>
          <a:r>
            <a:rPr lang="en-US"/>
            <a:t>2017</a:t>
          </a:r>
        </a:p>
      </dgm:t>
    </dgm:pt>
    <dgm:pt modelId="{AA9B5F84-AC1C-4918-8419-A6C35959D3FC}" type="parTrans" cxnId="{0915E6D3-BDBD-45E4-9717-317D09033CB2}">
      <dgm:prSet/>
      <dgm:spPr/>
      <dgm:t>
        <a:bodyPr/>
        <a:lstStyle/>
        <a:p>
          <a:endParaRPr lang="en-US"/>
        </a:p>
      </dgm:t>
    </dgm:pt>
    <dgm:pt modelId="{7B4C1246-E3C0-44E6-8A88-1EC55923DDBD}" type="sibTrans" cxnId="{0915E6D3-BDBD-45E4-9717-317D09033CB2}">
      <dgm:prSet/>
      <dgm:spPr/>
      <dgm:t>
        <a:bodyPr/>
        <a:lstStyle/>
        <a:p>
          <a:endParaRPr lang="en-US"/>
        </a:p>
      </dgm:t>
    </dgm:pt>
    <dgm:pt modelId="{50F1F2D9-4A07-43B8-B0D6-CC2EA125179E}">
      <dgm:prSet/>
      <dgm:spPr/>
      <dgm:t>
        <a:bodyPr/>
        <a:lstStyle/>
        <a:p>
          <a:r>
            <a:rPr lang="en-US" dirty="0"/>
            <a:t>New Project SEARCH sites  </a:t>
          </a:r>
        </a:p>
      </dgm:t>
    </dgm:pt>
    <dgm:pt modelId="{A0B5E7DD-508B-4AF3-A52C-D51DEDCC8F93}" type="parTrans" cxnId="{25802C15-64D8-49D8-851B-E8A7AC03F4E7}">
      <dgm:prSet/>
      <dgm:spPr/>
      <dgm:t>
        <a:bodyPr/>
        <a:lstStyle/>
        <a:p>
          <a:endParaRPr lang="en-US"/>
        </a:p>
      </dgm:t>
    </dgm:pt>
    <dgm:pt modelId="{55F12BFE-9E54-481C-85B5-96CE1BEA66C9}" type="sibTrans" cxnId="{25802C15-64D8-49D8-851B-E8A7AC03F4E7}">
      <dgm:prSet/>
      <dgm:spPr/>
      <dgm:t>
        <a:bodyPr/>
        <a:lstStyle/>
        <a:p>
          <a:endParaRPr lang="en-US"/>
        </a:p>
      </dgm:t>
    </dgm:pt>
    <dgm:pt modelId="{183E8EEC-591C-4D55-B47F-2E3B75F01166}">
      <dgm:prSet/>
      <dgm:spPr/>
      <dgm:t>
        <a:bodyPr/>
        <a:lstStyle/>
        <a:p>
          <a:r>
            <a:rPr lang="en-US" dirty="0"/>
            <a:t>Staten Island -</a:t>
          </a:r>
          <a:r>
            <a:rPr lang="en-US" baseline="0" dirty="0"/>
            <a:t> </a:t>
          </a:r>
          <a:r>
            <a:rPr lang="en-US" dirty="0"/>
            <a:t>Staten Island University Hospital</a:t>
          </a:r>
        </a:p>
      </dgm:t>
    </dgm:pt>
    <dgm:pt modelId="{51398A34-959C-4377-8747-0A38A2E0448E}" type="parTrans" cxnId="{7C1B6325-F99D-4A86-8A35-401DE2CA97AA}">
      <dgm:prSet/>
      <dgm:spPr/>
      <dgm:t>
        <a:bodyPr/>
        <a:lstStyle/>
        <a:p>
          <a:endParaRPr lang="en-US"/>
        </a:p>
      </dgm:t>
    </dgm:pt>
    <dgm:pt modelId="{EF0CB4FF-80A5-40DE-ADEA-FEA27EDC5F86}" type="sibTrans" cxnId="{7C1B6325-F99D-4A86-8A35-401DE2CA97AA}">
      <dgm:prSet/>
      <dgm:spPr/>
      <dgm:t>
        <a:bodyPr/>
        <a:lstStyle/>
        <a:p>
          <a:endParaRPr lang="en-US"/>
        </a:p>
      </dgm:t>
    </dgm:pt>
    <dgm:pt modelId="{F9120017-BAB0-415B-96DA-2D116B0359EB}">
      <dgm:prSet/>
      <dgm:spPr/>
      <dgm:t>
        <a:bodyPr/>
        <a:lstStyle/>
        <a:p>
          <a:r>
            <a:rPr lang="en-US" dirty="0"/>
            <a:t>Queens -</a:t>
          </a:r>
          <a:r>
            <a:rPr lang="en-US" baseline="0" dirty="0"/>
            <a:t> </a:t>
          </a:r>
          <a:r>
            <a:rPr lang="en-US" dirty="0"/>
            <a:t>Queens Presbyterian Hospital </a:t>
          </a:r>
        </a:p>
      </dgm:t>
    </dgm:pt>
    <dgm:pt modelId="{0A1E8E96-9CA1-4997-B0EF-C0DA151DC0C5}" type="parTrans" cxnId="{9238A144-461D-47D5-877E-144A5CFB7DFF}">
      <dgm:prSet/>
      <dgm:spPr/>
      <dgm:t>
        <a:bodyPr/>
        <a:lstStyle/>
        <a:p>
          <a:endParaRPr lang="en-US"/>
        </a:p>
      </dgm:t>
    </dgm:pt>
    <dgm:pt modelId="{052238A0-FB2F-4011-9C37-D488403BB1EA}" type="sibTrans" cxnId="{9238A144-461D-47D5-877E-144A5CFB7DFF}">
      <dgm:prSet/>
      <dgm:spPr/>
      <dgm:t>
        <a:bodyPr/>
        <a:lstStyle/>
        <a:p>
          <a:endParaRPr lang="en-US"/>
        </a:p>
      </dgm:t>
    </dgm:pt>
    <dgm:pt modelId="{26F953CA-E2A6-4554-AC8F-EE135FA59092}">
      <dgm:prSet/>
      <dgm:spPr/>
      <dgm:t>
        <a:bodyPr/>
        <a:lstStyle/>
        <a:p>
          <a:r>
            <a:rPr lang="en-US" dirty="0"/>
            <a:t>Manhattan -</a:t>
          </a:r>
          <a:r>
            <a:rPr lang="en-US" baseline="0" dirty="0"/>
            <a:t> </a:t>
          </a:r>
          <a:r>
            <a:rPr lang="en-US" dirty="0"/>
            <a:t>RXR Real Estate Developer </a:t>
          </a:r>
        </a:p>
      </dgm:t>
    </dgm:pt>
    <dgm:pt modelId="{14559F33-4439-44A4-9C01-75A8478CE5D1}" type="parTrans" cxnId="{C39EBC78-A24A-45C2-B617-6E97D4A7BD1B}">
      <dgm:prSet/>
      <dgm:spPr/>
      <dgm:t>
        <a:bodyPr/>
        <a:lstStyle/>
        <a:p>
          <a:endParaRPr lang="en-US"/>
        </a:p>
      </dgm:t>
    </dgm:pt>
    <dgm:pt modelId="{78C61B7A-D82D-472C-91BC-166572005419}" type="sibTrans" cxnId="{C39EBC78-A24A-45C2-B617-6E97D4A7BD1B}">
      <dgm:prSet/>
      <dgm:spPr/>
      <dgm:t>
        <a:bodyPr/>
        <a:lstStyle/>
        <a:p>
          <a:endParaRPr lang="en-US"/>
        </a:p>
      </dgm:t>
    </dgm:pt>
    <dgm:pt modelId="{B98D16F3-BD1C-4B88-A528-DEDE2743CC35}">
      <dgm:prSet/>
      <dgm:spPr/>
      <dgm:t>
        <a:bodyPr/>
        <a:lstStyle/>
        <a:p>
          <a:pPr>
            <a:defRPr b="1"/>
          </a:pPr>
          <a:r>
            <a:rPr lang="en-US"/>
            <a:t>2021</a:t>
          </a:r>
        </a:p>
      </dgm:t>
    </dgm:pt>
    <dgm:pt modelId="{CBD339F4-D103-4333-A0E6-C38F443EA1DB}" type="parTrans" cxnId="{55DBD65E-0122-4D04-A631-3DFAF979664C}">
      <dgm:prSet/>
      <dgm:spPr/>
      <dgm:t>
        <a:bodyPr/>
        <a:lstStyle/>
        <a:p>
          <a:endParaRPr lang="en-US"/>
        </a:p>
      </dgm:t>
    </dgm:pt>
    <dgm:pt modelId="{D5A4F8D0-B966-4C84-A798-423C0CB88CB8}" type="sibTrans" cxnId="{55DBD65E-0122-4D04-A631-3DFAF979664C}">
      <dgm:prSet/>
      <dgm:spPr/>
      <dgm:t>
        <a:bodyPr/>
        <a:lstStyle/>
        <a:p>
          <a:endParaRPr lang="en-US"/>
        </a:p>
      </dgm:t>
    </dgm:pt>
    <dgm:pt modelId="{F81891C1-2298-4212-8488-DA6A9B1A06C4}">
      <dgm:prSet/>
      <dgm:spPr/>
      <dgm:t>
        <a:bodyPr/>
        <a:lstStyle/>
        <a:p>
          <a:r>
            <a:rPr lang="en-US"/>
            <a:t>New Brooklyn Project SEARCH site </a:t>
          </a:r>
        </a:p>
      </dgm:t>
    </dgm:pt>
    <dgm:pt modelId="{384C1655-FF4F-4B4A-A972-631B84DACACF}" type="parTrans" cxnId="{23E32140-CB7B-46A1-B0C8-C14B64391A17}">
      <dgm:prSet/>
      <dgm:spPr/>
      <dgm:t>
        <a:bodyPr/>
        <a:lstStyle/>
        <a:p>
          <a:endParaRPr lang="en-US"/>
        </a:p>
      </dgm:t>
    </dgm:pt>
    <dgm:pt modelId="{7263D662-C2F0-4992-9F50-6ACF4C6D916C}" type="sibTrans" cxnId="{23E32140-CB7B-46A1-B0C8-C14B64391A17}">
      <dgm:prSet/>
      <dgm:spPr/>
      <dgm:t>
        <a:bodyPr/>
        <a:lstStyle/>
        <a:p>
          <a:endParaRPr lang="en-US"/>
        </a:p>
      </dgm:t>
    </dgm:pt>
    <dgm:pt modelId="{86F46F81-EA35-4311-BC53-3266701C8FB6}">
      <dgm:prSet/>
      <dgm:spPr/>
      <dgm:t>
        <a:bodyPr/>
        <a:lstStyle/>
        <a:p>
          <a:r>
            <a:rPr lang="en-US"/>
            <a:t>Pratt Institute</a:t>
          </a:r>
        </a:p>
      </dgm:t>
    </dgm:pt>
    <dgm:pt modelId="{1379B035-8596-4A95-8B6B-1627AF9465D8}" type="parTrans" cxnId="{26A94745-1837-4305-91D5-FA4D51904A1D}">
      <dgm:prSet/>
      <dgm:spPr/>
      <dgm:t>
        <a:bodyPr/>
        <a:lstStyle/>
        <a:p>
          <a:endParaRPr lang="en-US"/>
        </a:p>
      </dgm:t>
    </dgm:pt>
    <dgm:pt modelId="{9C2BD081-75EC-4230-82C7-CDE6EE694737}" type="sibTrans" cxnId="{26A94745-1837-4305-91D5-FA4D51904A1D}">
      <dgm:prSet/>
      <dgm:spPr/>
      <dgm:t>
        <a:bodyPr/>
        <a:lstStyle/>
        <a:p>
          <a:endParaRPr lang="en-US"/>
        </a:p>
      </dgm:t>
    </dgm:pt>
    <dgm:pt modelId="{434C9937-92CE-B14A-BFF5-16544F53FE93}">
      <dgm:prSet/>
      <dgm:spPr/>
      <dgm:t>
        <a:bodyPr/>
        <a:lstStyle/>
        <a:p>
          <a:r>
            <a:rPr lang="en-US" dirty="0"/>
            <a:t>Brooklyn</a:t>
          </a:r>
          <a:r>
            <a:rPr lang="en-US" baseline="0" dirty="0"/>
            <a:t> - moved to The Brooklyn Hospital Center</a:t>
          </a:r>
          <a:endParaRPr lang="en-US" dirty="0"/>
        </a:p>
      </dgm:t>
    </dgm:pt>
    <dgm:pt modelId="{6AC735E3-E653-5545-B403-D84F51E355DB}" type="parTrans" cxnId="{430A0C58-F4A3-3547-A900-5A19E726D7F0}">
      <dgm:prSet/>
      <dgm:spPr/>
      <dgm:t>
        <a:bodyPr/>
        <a:lstStyle/>
        <a:p>
          <a:endParaRPr lang="en-US"/>
        </a:p>
      </dgm:t>
    </dgm:pt>
    <dgm:pt modelId="{2B92CA98-7F2D-9642-9AB1-3064E082E5CD}" type="sibTrans" cxnId="{430A0C58-F4A3-3547-A900-5A19E726D7F0}">
      <dgm:prSet/>
      <dgm:spPr/>
      <dgm:t>
        <a:bodyPr/>
        <a:lstStyle/>
        <a:p>
          <a:endParaRPr lang="en-US"/>
        </a:p>
      </dgm:t>
    </dgm:pt>
    <dgm:pt modelId="{C49A9F35-F44E-4089-995A-F0E002F7AE6D}" type="pres">
      <dgm:prSet presAssocID="{3933A4E6-295B-4CFE-BBD2-8ADC88B776DB}" presName="root" presStyleCnt="0">
        <dgm:presLayoutVars>
          <dgm:chMax/>
          <dgm:chPref/>
          <dgm:animLvl val="lvl"/>
        </dgm:presLayoutVars>
      </dgm:prSet>
      <dgm:spPr/>
      <dgm:t>
        <a:bodyPr/>
        <a:lstStyle/>
        <a:p>
          <a:endParaRPr lang="en-US"/>
        </a:p>
      </dgm:t>
    </dgm:pt>
    <dgm:pt modelId="{27F7800F-EFA4-4D5D-8B55-C58E4EDDB2DF}" type="pres">
      <dgm:prSet presAssocID="{3933A4E6-295B-4CFE-BBD2-8ADC88B776DB}"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66C3C098-C8D7-48B2-88B8-BFA465CA80B3}" type="pres">
      <dgm:prSet presAssocID="{3933A4E6-295B-4CFE-BBD2-8ADC88B776DB}" presName="nodes" presStyleCnt="0">
        <dgm:presLayoutVars>
          <dgm:chMax/>
          <dgm:chPref/>
          <dgm:animLvl val="lvl"/>
        </dgm:presLayoutVars>
      </dgm:prSet>
      <dgm:spPr/>
    </dgm:pt>
    <dgm:pt modelId="{D972A271-39E9-47F5-B6BD-F6C8E12582C2}" type="pres">
      <dgm:prSet presAssocID="{F76F147B-E1ED-4472-A001-C25EA8E8DF7D}" presName="composite" presStyleCnt="0"/>
      <dgm:spPr/>
    </dgm:pt>
    <dgm:pt modelId="{CD98B134-8C48-4063-A1F3-2684CC27F3E6}" type="pres">
      <dgm:prSet presAssocID="{F76F147B-E1ED-4472-A001-C25EA8E8DF7D}"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3AFF19E2-128D-49FE-AED7-EDE67BE431C6}" type="pres">
      <dgm:prSet presAssocID="{F76F147B-E1ED-4472-A001-C25EA8E8DF7D}" presName="DropPinPlaceHolder" presStyleCnt="0"/>
      <dgm:spPr/>
    </dgm:pt>
    <dgm:pt modelId="{CAC3FFEC-644C-49FD-9917-98AA33C76AAF}" type="pres">
      <dgm:prSet presAssocID="{F76F147B-E1ED-4472-A001-C25EA8E8DF7D}" presName="DropPin" presStyleLbl="alignNode1" presStyleIdx="0" presStyleCnt="3"/>
      <dgm:spPr/>
    </dgm:pt>
    <dgm:pt modelId="{0221BEAB-A020-4A0E-9307-AB45C3518459}" type="pres">
      <dgm:prSet presAssocID="{F76F147B-E1ED-4472-A001-C25EA8E8DF7D}"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14DF5F06-7047-4B68-8E95-8AB607160F3D}" type="pres">
      <dgm:prSet presAssocID="{F76F147B-E1ED-4472-A001-C25EA8E8DF7D}" presName="L2TextContainer" presStyleLbl="revTx" presStyleIdx="0" presStyleCnt="6">
        <dgm:presLayoutVars>
          <dgm:bulletEnabled val="1"/>
        </dgm:presLayoutVars>
      </dgm:prSet>
      <dgm:spPr/>
      <dgm:t>
        <a:bodyPr/>
        <a:lstStyle/>
        <a:p>
          <a:endParaRPr lang="en-US"/>
        </a:p>
      </dgm:t>
    </dgm:pt>
    <dgm:pt modelId="{4251BFEC-DD56-4958-9E68-D596B071542D}" type="pres">
      <dgm:prSet presAssocID="{F76F147B-E1ED-4472-A001-C25EA8E8DF7D}" presName="L1TextContainer" presStyleLbl="revTx" presStyleIdx="1" presStyleCnt="6">
        <dgm:presLayoutVars>
          <dgm:chMax val="1"/>
          <dgm:chPref val="1"/>
          <dgm:bulletEnabled val="1"/>
        </dgm:presLayoutVars>
      </dgm:prSet>
      <dgm:spPr/>
      <dgm:t>
        <a:bodyPr/>
        <a:lstStyle/>
        <a:p>
          <a:endParaRPr lang="en-US"/>
        </a:p>
      </dgm:t>
    </dgm:pt>
    <dgm:pt modelId="{327C2F65-7590-4A89-8B37-6D98BB9D0D10}" type="pres">
      <dgm:prSet presAssocID="{F76F147B-E1ED-4472-A001-C25EA8E8DF7D}"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369382EB-0119-40F2-93B6-F5024BFDC887}" type="pres">
      <dgm:prSet presAssocID="{F76F147B-E1ED-4472-A001-C25EA8E8DF7D}" presName="EmptyPlaceHolder" presStyleCnt="0"/>
      <dgm:spPr/>
    </dgm:pt>
    <dgm:pt modelId="{EE1B1FEA-D8AB-4A3B-BD7A-0DEE5ECD33A4}" type="pres">
      <dgm:prSet presAssocID="{58526C74-4680-4500-89A6-A05158E64DD7}" presName="spaceBetweenRectangles" presStyleCnt="0"/>
      <dgm:spPr/>
    </dgm:pt>
    <dgm:pt modelId="{25AEC635-4583-4166-9F2B-8E462B69B973}" type="pres">
      <dgm:prSet presAssocID="{BC32C636-3FE2-4275-AED3-3181C2423DA6}" presName="composite" presStyleCnt="0"/>
      <dgm:spPr/>
    </dgm:pt>
    <dgm:pt modelId="{2059ECC5-C315-48F0-A10A-75814E616435}" type="pres">
      <dgm:prSet presAssocID="{BC32C636-3FE2-4275-AED3-3181C2423DA6}" presName="ConnectorPoint" presStyleLbl="lnNode1" presStyleIdx="1" presStyleCnt="3"/>
      <dgm:spPr>
        <a:solidFill>
          <a:schemeClr val="accent2">
            <a:hueOff val="1327892"/>
            <a:satOff val="4567"/>
            <a:lumOff val="-882"/>
            <a:alphaOff val="0"/>
          </a:schemeClr>
        </a:solidFill>
        <a:ln w="6350" cap="flat" cmpd="sng" algn="ctr">
          <a:solidFill>
            <a:schemeClr val="lt1">
              <a:hueOff val="0"/>
              <a:satOff val="0"/>
              <a:lumOff val="0"/>
              <a:alphaOff val="0"/>
            </a:schemeClr>
          </a:solidFill>
          <a:prstDash val="solid"/>
        </a:ln>
        <a:effectLst/>
      </dgm:spPr>
    </dgm:pt>
    <dgm:pt modelId="{51F74120-C7DC-4F2C-AB27-4E58ACFD907E}" type="pres">
      <dgm:prSet presAssocID="{BC32C636-3FE2-4275-AED3-3181C2423DA6}" presName="DropPinPlaceHolder" presStyleCnt="0"/>
      <dgm:spPr/>
    </dgm:pt>
    <dgm:pt modelId="{E88E69FD-9175-44FF-970B-4C9769C19049}" type="pres">
      <dgm:prSet presAssocID="{BC32C636-3FE2-4275-AED3-3181C2423DA6}" presName="DropPin" presStyleLbl="alignNode1" presStyleIdx="1" presStyleCnt="3"/>
      <dgm:spPr/>
    </dgm:pt>
    <dgm:pt modelId="{9CBDE49A-11AE-4230-9696-A26379822835}" type="pres">
      <dgm:prSet presAssocID="{BC32C636-3FE2-4275-AED3-3181C2423DA6}"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C5DEBCAE-51AF-4BEE-B07B-DB4D0BA937B4}" type="pres">
      <dgm:prSet presAssocID="{BC32C636-3FE2-4275-AED3-3181C2423DA6}" presName="L2TextContainer" presStyleLbl="revTx" presStyleIdx="2" presStyleCnt="6">
        <dgm:presLayoutVars>
          <dgm:bulletEnabled val="1"/>
        </dgm:presLayoutVars>
      </dgm:prSet>
      <dgm:spPr/>
      <dgm:t>
        <a:bodyPr/>
        <a:lstStyle/>
        <a:p>
          <a:endParaRPr lang="en-US"/>
        </a:p>
      </dgm:t>
    </dgm:pt>
    <dgm:pt modelId="{925BE207-F6FD-4704-952E-00ADDC49BF2E}" type="pres">
      <dgm:prSet presAssocID="{BC32C636-3FE2-4275-AED3-3181C2423DA6}" presName="L1TextContainer" presStyleLbl="revTx" presStyleIdx="3" presStyleCnt="6">
        <dgm:presLayoutVars>
          <dgm:chMax val="1"/>
          <dgm:chPref val="1"/>
          <dgm:bulletEnabled val="1"/>
        </dgm:presLayoutVars>
      </dgm:prSet>
      <dgm:spPr/>
      <dgm:t>
        <a:bodyPr/>
        <a:lstStyle/>
        <a:p>
          <a:endParaRPr lang="en-US"/>
        </a:p>
      </dgm:t>
    </dgm:pt>
    <dgm:pt modelId="{4E11E425-BD00-4C43-95DC-5D384FA478A7}" type="pres">
      <dgm:prSet presAssocID="{BC32C636-3FE2-4275-AED3-3181C2423DA6}" presName="ConnectLine" presStyleLbl="sibTrans1D1" presStyleIdx="1" presStyleCnt="3"/>
      <dgm:spPr>
        <a:noFill/>
        <a:ln w="12700" cap="flat" cmpd="sng" algn="ctr">
          <a:solidFill>
            <a:schemeClr val="accent2">
              <a:hueOff val="1327892"/>
              <a:satOff val="4567"/>
              <a:lumOff val="-882"/>
              <a:alphaOff val="0"/>
            </a:schemeClr>
          </a:solidFill>
          <a:prstDash val="dash"/>
        </a:ln>
        <a:effectLst/>
      </dgm:spPr>
    </dgm:pt>
    <dgm:pt modelId="{5B6E0EF2-5643-4D6E-8B04-E27B571671B2}" type="pres">
      <dgm:prSet presAssocID="{BC32C636-3FE2-4275-AED3-3181C2423DA6}" presName="EmptyPlaceHolder" presStyleCnt="0"/>
      <dgm:spPr/>
    </dgm:pt>
    <dgm:pt modelId="{77C7FC6E-D038-4258-ADD8-6732EF08EF97}" type="pres">
      <dgm:prSet presAssocID="{7B4C1246-E3C0-44E6-8A88-1EC55923DDBD}" presName="spaceBetweenRectangles" presStyleCnt="0"/>
      <dgm:spPr/>
    </dgm:pt>
    <dgm:pt modelId="{800DC39D-7468-4099-8552-C6EEC4AF70A8}" type="pres">
      <dgm:prSet presAssocID="{B98D16F3-BD1C-4B88-A528-DEDE2743CC35}" presName="composite" presStyleCnt="0"/>
      <dgm:spPr/>
    </dgm:pt>
    <dgm:pt modelId="{11038F45-B30D-42CE-AEBD-8F45A0406B8C}" type="pres">
      <dgm:prSet presAssocID="{B98D16F3-BD1C-4B88-A528-DEDE2743CC35}" presName="ConnectorPoint" presStyleLbl="lnNode1" presStyleIdx="2" presStyleCnt="3"/>
      <dgm:spPr>
        <a:solidFill>
          <a:schemeClr val="accent2">
            <a:hueOff val="2655785"/>
            <a:satOff val="9135"/>
            <a:lumOff val="-1765"/>
            <a:alphaOff val="0"/>
          </a:schemeClr>
        </a:solidFill>
        <a:ln w="6350" cap="flat" cmpd="sng" algn="ctr">
          <a:solidFill>
            <a:schemeClr val="lt1">
              <a:hueOff val="0"/>
              <a:satOff val="0"/>
              <a:lumOff val="0"/>
              <a:alphaOff val="0"/>
            </a:schemeClr>
          </a:solidFill>
          <a:prstDash val="solid"/>
        </a:ln>
        <a:effectLst/>
      </dgm:spPr>
    </dgm:pt>
    <dgm:pt modelId="{3CA8A3CF-85BA-4C87-8942-DD1B1A42A47C}" type="pres">
      <dgm:prSet presAssocID="{B98D16F3-BD1C-4B88-A528-DEDE2743CC35}" presName="DropPinPlaceHolder" presStyleCnt="0"/>
      <dgm:spPr/>
    </dgm:pt>
    <dgm:pt modelId="{D6DE967F-21AE-490C-93F1-CAD59DD388A5}" type="pres">
      <dgm:prSet presAssocID="{B98D16F3-BD1C-4B88-A528-DEDE2743CC35}" presName="DropPin" presStyleLbl="alignNode1" presStyleIdx="2" presStyleCnt="3"/>
      <dgm:spPr/>
    </dgm:pt>
    <dgm:pt modelId="{97FCDDE1-C5B1-4E1A-B9D3-41F2BF52EED9}" type="pres">
      <dgm:prSet presAssocID="{B98D16F3-BD1C-4B88-A528-DEDE2743CC35}"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6871234C-3137-4284-AF83-1D741A4D1E3B}" type="pres">
      <dgm:prSet presAssocID="{B98D16F3-BD1C-4B88-A528-DEDE2743CC35}" presName="L2TextContainer" presStyleLbl="revTx" presStyleIdx="4" presStyleCnt="6">
        <dgm:presLayoutVars>
          <dgm:bulletEnabled val="1"/>
        </dgm:presLayoutVars>
      </dgm:prSet>
      <dgm:spPr/>
      <dgm:t>
        <a:bodyPr/>
        <a:lstStyle/>
        <a:p>
          <a:endParaRPr lang="en-US"/>
        </a:p>
      </dgm:t>
    </dgm:pt>
    <dgm:pt modelId="{95F13E25-24B2-4724-9E87-EC79A0FE3D0E}" type="pres">
      <dgm:prSet presAssocID="{B98D16F3-BD1C-4B88-A528-DEDE2743CC35}" presName="L1TextContainer" presStyleLbl="revTx" presStyleIdx="5" presStyleCnt="6">
        <dgm:presLayoutVars>
          <dgm:chMax val="1"/>
          <dgm:chPref val="1"/>
          <dgm:bulletEnabled val="1"/>
        </dgm:presLayoutVars>
      </dgm:prSet>
      <dgm:spPr/>
      <dgm:t>
        <a:bodyPr/>
        <a:lstStyle/>
        <a:p>
          <a:endParaRPr lang="en-US"/>
        </a:p>
      </dgm:t>
    </dgm:pt>
    <dgm:pt modelId="{B427B34F-9870-43EE-8E22-BDD9647DD963}" type="pres">
      <dgm:prSet presAssocID="{B98D16F3-BD1C-4B88-A528-DEDE2743CC35}" presName="ConnectLine" presStyleLbl="sibTrans1D1" presStyleIdx="2" presStyleCnt="3"/>
      <dgm:spPr>
        <a:noFill/>
        <a:ln w="12700" cap="flat" cmpd="sng" algn="ctr">
          <a:solidFill>
            <a:schemeClr val="accent2">
              <a:hueOff val="2655785"/>
              <a:satOff val="9135"/>
              <a:lumOff val="-1765"/>
              <a:alphaOff val="0"/>
            </a:schemeClr>
          </a:solidFill>
          <a:prstDash val="dash"/>
        </a:ln>
        <a:effectLst/>
      </dgm:spPr>
    </dgm:pt>
    <dgm:pt modelId="{E8E54EBD-561D-4A9C-A8DD-2CF67FC8F438}" type="pres">
      <dgm:prSet presAssocID="{B98D16F3-BD1C-4B88-A528-DEDE2743CC35}" presName="EmptyPlaceHolder" presStyleCnt="0"/>
      <dgm:spPr/>
    </dgm:pt>
  </dgm:ptLst>
  <dgm:cxnLst>
    <dgm:cxn modelId="{57CBE4A5-B9D8-4A36-9A07-89446AE2B06A}" type="presOf" srcId="{F9120017-BAB0-415B-96DA-2D116B0359EB}" destId="{C5DEBCAE-51AF-4BEE-B07B-DB4D0BA937B4}" srcOrd="0" destOrd="2" presId="urn:microsoft.com/office/officeart/2017/3/layout/DropPinTimeline"/>
    <dgm:cxn modelId="{23E32140-CB7B-46A1-B0C8-C14B64391A17}" srcId="{B98D16F3-BD1C-4B88-A528-DEDE2743CC35}" destId="{F81891C1-2298-4212-8488-DA6A9B1A06C4}" srcOrd="0" destOrd="0" parTransId="{384C1655-FF4F-4B4A-A972-631B84DACACF}" sibTransId="{7263D662-C2F0-4992-9F50-6ACF4C6D916C}"/>
    <dgm:cxn modelId="{9238A144-461D-47D5-877E-144A5CFB7DFF}" srcId="{50F1F2D9-4A07-43B8-B0D6-CC2EA125179E}" destId="{F9120017-BAB0-415B-96DA-2D116B0359EB}" srcOrd="1" destOrd="0" parTransId="{0A1E8E96-9CA1-4997-B0EF-C0DA151DC0C5}" sibTransId="{052238A0-FB2F-4011-9C37-D488403BB1EA}"/>
    <dgm:cxn modelId="{DAA7400F-6B25-42C6-8D5D-BC95B174E54C}" type="presOf" srcId="{BC32C636-3FE2-4275-AED3-3181C2423DA6}" destId="{925BE207-F6FD-4704-952E-00ADDC49BF2E}" srcOrd="0" destOrd="0" presId="urn:microsoft.com/office/officeart/2017/3/layout/DropPinTimeline"/>
    <dgm:cxn modelId="{48469FD8-B9A6-4A74-BFD4-96A2814B72E7}" type="presOf" srcId="{86F46F81-EA35-4311-BC53-3266701C8FB6}" destId="{6871234C-3137-4284-AF83-1D741A4D1E3B}" srcOrd="0" destOrd="1" presId="urn:microsoft.com/office/officeart/2017/3/layout/DropPinTimeline"/>
    <dgm:cxn modelId="{26A94745-1837-4305-91D5-FA4D51904A1D}" srcId="{F81891C1-2298-4212-8488-DA6A9B1A06C4}" destId="{86F46F81-EA35-4311-BC53-3266701C8FB6}" srcOrd="0" destOrd="0" parTransId="{1379B035-8596-4A95-8B6B-1627AF9465D8}" sibTransId="{9C2BD081-75EC-4230-82C7-CDE6EE694737}"/>
    <dgm:cxn modelId="{67992200-9637-4296-9E33-74E6B81C7C4C}" type="presOf" srcId="{F76F147B-E1ED-4472-A001-C25EA8E8DF7D}" destId="{4251BFEC-DD56-4958-9E68-D596B071542D}" srcOrd="0" destOrd="0" presId="urn:microsoft.com/office/officeart/2017/3/layout/DropPinTimeline"/>
    <dgm:cxn modelId="{A0239BE0-F99E-4641-958F-5680D7F84024}" type="presOf" srcId="{26F953CA-E2A6-4554-AC8F-EE135FA59092}" destId="{C5DEBCAE-51AF-4BEE-B07B-DB4D0BA937B4}" srcOrd="0" destOrd="3" presId="urn:microsoft.com/office/officeart/2017/3/layout/DropPinTimeline"/>
    <dgm:cxn modelId="{8D49AD10-0D57-41F5-B290-4CC913F52659}" type="presOf" srcId="{50F1F2D9-4A07-43B8-B0D6-CC2EA125179E}" destId="{C5DEBCAE-51AF-4BEE-B07B-DB4D0BA937B4}" srcOrd="0" destOrd="0" presId="urn:microsoft.com/office/officeart/2017/3/layout/DropPinTimeline"/>
    <dgm:cxn modelId="{FF450BB6-3C14-4FA0-978A-A798F910B725}" type="presOf" srcId="{EB58E8E2-CAAF-42EA-A110-E27B77D2F031}" destId="{14DF5F06-7047-4B68-8E95-8AB607160F3D}" srcOrd="0" destOrd="1" presId="urn:microsoft.com/office/officeart/2017/3/layout/DropPinTimeline"/>
    <dgm:cxn modelId="{0915E6D3-BDBD-45E4-9717-317D09033CB2}" srcId="{3933A4E6-295B-4CFE-BBD2-8ADC88B776DB}" destId="{BC32C636-3FE2-4275-AED3-3181C2423DA6}" srcOrd="1" destOrd="0" parTransId="{AA9B5F84-AC1C-4918-8419-A6C35959D3FC}" sibTransId="{7B4C1246-E3C0-44E6-8A88-1EC55923DDBD}"/>
    <dgm:cxn modelId="{AA4D0942-F7C6-45E4-9075-5F04CB17A085}" srcId="{F76F147B-E1ED-4472-A001-C25EA8E8DF7D}" destId="{88268161-FA39-42EB-B1E9-9B1AAEFE2C90}" srcOrd="0" destOrd="0" parTransId="{8649D8D3-A7B9-4800-8A6E-D1F503D807A4}" sibTransId="{F23BF4CD-E00A-4659-8736-F6DC69286519}"/>
    <dgm:cxn modelId="{C39EBC78-A24A-45C2-B617-6E97D4A7BD1B}" srcId="{50F1F2D9-4A07-43B8-B0D6-CC2EA125179E}" destId="{26F953CA-E2A6-4554-AC8F-EE135FA59092}" srcOrd="2" destOrd="0" parTransId="{14559F33-4439-44A4-9C01-75A8478CE5D1}" sibTransId="{78C61B7A-D82D-472C-91BC-166572005419}"/>
    <dgm:cxn modelId="{5407BA8D-B1CC-4B96-8B52-2060F96A8C0E}" type="presOf" srcId="{F81891C1-2298-4212-8488-DA6A9B1A06C4}" destId="{6871234C-3137-4284-AF83-1D741A4D1E3B}" srcOrd="0" destOrd="0" presId="urn:microsoft.com/office/officeart/2017/3/layout/DropPinTimeline"/>
    <dgm:cxn modelId="{5E8E593F-857F-6B42-828A-71026F22F462}" type="presOf" srcId="{434C9937-92CE-B14A-BFF5-16544F53FE93}" destId="{C5DEBCAE-51AF-4BEE-B07B-DB4D0BA937B4}" srcOrd="0" destOrd="4" presId="urn:microsoft.com/office/officeart/2017/3/layout/DropPinTimeline"/>
    <dgm:cxn modelId="{25802C15-64D8-49D8-851B-E8A7AC03F4E7}" srcId="{BC32C636-3FE2-4275-AED3-3181C2423DA6}" destId="{50F1F2D9-4A07-43B8-B0D6-CC2EA125179E}" srcOrd="0" destOrd="0" parTransId="{A0B5E7DD-508B-4AF3-A52C-D51DEDCC8F93}" sibTransId="{55F12BFE-9E54-481C-85B5-96CE1BEA66C9}"/>
    <dgm:cxn modelId="{55DBD65E-0122-4D04-A631-3DFAF979664C}" srcId="{3933A4E6-295B-4CFE-BBD2-8ADC88B776DB}" destId="{B98D16F3-BD1C-4B88-A528-DEDE2743CC35}" srcOrd="2" destOrd="0" parTransId="{CBD339F4-D103-4333-A0E6-C38F443EA1DB}" sibTransId="{D5A4F8D0-B966-4C84-A798-423C0CB88CB8}"/>
    <dgm:cxn modelId="{430A0C58-F4A3-3547-A900-5A19E726D7F0}" srcId="{50F1F2D9-4A07-43B8-B0D6-CC2EA125179E}" destId="{434C9937-92CE-B14A-BFF5-16544F53FE93}" srcOrd="3" destOrd="0" parTransId="{6AC735E3-E653-5545-B403-D84F51E355DB}" sibTransId="{2B92CA98-7F2D-9642-9AB1-3064E082E5CD}"/>
    <dgm:cxn modelId="{A995BEA6-535F-4A51-BC6C-21431A5E9E1A}" srcId="{88268161-FA39-42EB-B1E9-9B1AAEFE2C90}" destId="{EB58E8E2-CAAF-42EA-A110-E27B77D2F031}" srcOrd="0" destOrd="0" parTransId="{90F2ECFD-4CA2-4ABC-903B-639347986514}" sibTransId="{FAFF9D23-A05F-4C73-92E9-DC80E6132B77}"/>
    <dgm:cxn modelId="{0AD30E57-2985-4288-BED7-B63646186115}" type="presOf" srcId="{2FB76E7E-AF19-42E4-9929-C533F5B7BF6D}" destId="{14DF5F06-7047-4B68-8E95-8AB607160F3D}" srcOrd="0" destOrd="2" presId="urn:microsoft.com/office/officeart/2017/3/layout/DropPinTimeline"/>
    <dgm:cxn modelId="{54C56389-A097-4ECA-A492-084A1513FA50}" type="presOf" srcId="{88268161-FA39-42EB-B1E9-9B1AAEFE2C90}" destId="{14DF5F06-7047-4B68-8E95-8AB607160F3D}" srcOrd="0" destOrd="0" presId="urn:microsoft.com/office/officeart/2017/3/layout/DropPinTimeline"/>
    <dgm:cxn modelId="{FE61F659-0BEC-4468-A23D-8781DF94BC9A}" srcId="{3933A4E6-295B-4CFE-BBD2-8ADC88B776DB}" destId="{F76F147B-E1ED-4472-A001-C25EA8E8DF7D}" srcOrd="0" destOrd="0" parTransId="{A4412AFE-BD81-46C2-988B-94FFB41A78F7}" sibTransId="{58526C74-4680-4500-89A6-A05158E64DD7}"/>
    <dgm:cxn modelId="{ACA46E7F-805F-4E0D-96E8-1837F06C6911}" srcId="{88268161-FA39-42EB-B1E9-9B1AAEFE2C90}" destId="{2FB76E7E-AF19-42E4-9929-C533F5B7BF6D}" srcOrd="1" destOrd="0" parTransId="{3F868111-CD83-48D7-8FED-97D394754D10}" sibTransId="{BD764B51-0474-4ED7-AAE7-06FCD97FA739}"/>
    <dgm:cxn modelId="{41A75B29-5ED7-4C99-96F4-BC063ECF379A}" type="presOf" srcId="{3933A4E6-295B-4CFE-BBD2-8ADC88B776DB}" destId="{C49A9F35-F44E-4089-995A-F0E002F7AE6D}" srcOrd="0" destOrd="0" presId="urn:microsoft.com/office/officeart/2017/3/layout/DropPinTimeline"/>
    <dgm:cxn modelId="{56089169-C698-4FDB-9DAA-A13199420DC5}" type="presOf" srcId="{183E8EEC-591C-4D55-B47F-2E3B75F01166}" destId="{C5DEBCAE-51AF-4BEE-B07B-DB4D0BA937B4}" srcOrd="0" destOrd="1" presId="urn:microsoft.com/office/officeart/2017/3/layout/DropPinTimeline"/>
    <dgm:cxn modelId="{7C1B6325-F99D-4A86-8A35-401DE2CA97AA}" srcId="{50F1F2D9-4A07-43B8-B0D6-CC2EA125179E}" destId="{183E8EEC-591C-4D55-B47F-2E3B75F01166}" srcOrd="0" destOrd="0" parTransId="{51398A34-959C-4377-8747-0A38A2E0448E}" sibTransId="{EF0CB4FF-80A5-40DE-ADEA-FEA27EDC5F86}"/>
    <dgm:cxn modelId="{39B58366-F8F3-4A54-B334-C4A95F562578}" type="presOf" srcId="{B98D16F3-BD1C-4B88-A528-DEDE2743CC35}" destId="{95F13E25-24B2-4724-9E87-EC79A0FE3D0E}" srcOrd="0" destOrd="0" presId="urn:microsoft.com/office/officeart/2017/3/layout/DropPinTimeline"/>
    <dgm:cxn modelId="{ED69BB7E-8A89-429E-A52B-E2120586BD7E}" type="presParOf" srcId="{C49A9F35-F44E-4089-995A-F0E002F7AE6D}" destId="{27F7800F-EFA4-4D5D-8B55-C58E4EDDB2DF}" srcOrd="0" destOrd="0" presId="urn:microsoft.com/office/officeart/2017/3/layout/DropPinTimeline"/>
    <dgm:cxn modelId="{52CFF181-9670-46FE-9CC5-845CA4231A84}" type="presParOf" srcId="{C49A9F35-F44E-4089-995A-F0E002F7AE6D}" destId="{66C3C098-C8D7-48B2-88B8-BFA465CA80B3}" srcOrd="1" destOrd="0" presId="urn:microsoft.com/office/officeart/2017/3/layout/DropPinTimeline"/>
    <dgm:cxn modelId="{C63E29BD-2264-4B5C-A762-24AD33089214}" type="presParOf" srcId="{66C3C098-C8D7-48B2-88B8-BFA465CA80B3}" destId="{D972A271-39E9-47F5-B6BD-F6C8E12582C2}" srcOrd="0" destOrd="0" presId="urn:microsoft.com/office/officeart/2017/3/layout/DropPinTimeline"/>
    <dgm:cxn modelId="{C3B152EC-65E5-4E49-8644-A8F03DBA4CF2}" type="presParOf" srcId="{D972A271-39E9-47F5-B6BD-F6C8E12582C2}" destId="{CD98B134-8C48-4063-A1F3-2684CC27F3E6}" srcOrd="0" destOrd="0" presId="urn:microsoft.com/office/officeart/2017/3/layout/DropPinTimeline"/>
    <dgm:cxn modelId="{C86B50EE-B754-4500-98D5-6F0D15CE4DB2}" type="presParOf" srcId="{D972A271-39E9-47F5-B6BD-F6C8E12582C2}" destId="{3AFF19E2-128D-49FE-AED7-EDE67BE431C6}" srcOrd="1" destOrd="0" presId="urn:microsoft.com/office/officeart/2017/3/layout/DropPinTimeline"/>
    <dgm:cxn modelId="{C46C5A42-6E23-47A8-9D13-39F20BC1E082}" type="presParOf" srcId="{3AFF19E2-128D-49FE-AED7-EDE67BE431C6}" destId="{CAC3FFEC-644C-49FD-9917-98AA33C76AAF}" srcOrd="0" destOrd="0" presId="urn:microsoft.com/office/officeart/2017/3/layout/DropPinTimeline"/>
    <dgm:cxn modelId="{348BDEF1-2AA2-4888-B7CD-F0674B83C808}" type="presParOf" srcId="{3AFF19E2-128D-49FE-AED7-EDE67BE431C6}" destId="{0221BEAB-A020-4A0E-9307-AB45C3518459}" srcOrd="1" destOrd="0" presId="urn:microsoft.com/office/officeart/2017/3/layout/DropPinTimeline"/>
    <dgm:cxn modelId="{E4B87FFC-0281-4605-ACF4-E00575296649}" type="presParOf" srcId="{D972A271-39E9-47F5-B6BD-F6C8E12582C2}" destId="{14DF5F06-7047-4B68-8E95-8AB607160F3D}" srcOrd="2" destOrd="0" presId="urn:microsoft.com/office/officeart/2017/3/layout/DropPinTimeline"/>
    <dgm:cxn modelId="{7BD5E6F5-69E8-4840-B3DF-398AC25A0861}" type="presParOf" srcId="{D972A271-39E9-47F5-B6BD-F6C8E12582C2}" destId="{4251BFEC-DD56-4958-9E68-D596B071542D}" srcOrd="3" destOrd="0" presId="urn:microsoft.com/office/officeart/2017/3/layout/DropPinTimeline"/>
    <dgm:cxn modelId="{467F10FA-28B2-467E-9C80-13E2587CBF21}" type="presParOf" srcId="{D972A271-39E9-47F5-B6BD-F6C8E12582C2}" destId="{327C2F65-7590-4A89-8B37-6D98BB9D0D10}" srcOrd="4" destOrd="0" presId="urn:microsoft.com/office/officeart/2017/3/layout/DropPinTimeline"/>
    <dgm:cxn modelId="{48F63CEC-641D-44F8-83E1-B9313381E398}" type="presParOf" srcId="{D972A271-39E9-47F5-B6BD-F6C8E12582C2}" destId="{369382EB-0119-40F2-93B6-F5024BFDC887}" srcOrd="5" destOrd="0" presId="urn:microsoft.com/office/officeart/2017/3/layout/DropPinTimeline"/>
    <dgm:cxn modelId="{2A8A03B3-E56D-469F-B754-FC43AD7AAE21}" type="presParOf" srcId="{66C3C098-C8D7-48B2-88B8-BFA465CA80B3}" destId="{EE1B1FEA-D8AB-4A3B-BD7A-0DEE5ECD33A4}" srcOrd="1" destOrd="0" presId="urn:microsoft.com/office/officeart/2017/3/layout/DropPinTimeline"/>
    <dgm:cxn modelId="{09FDFE6D-0F8E-47E0-8C40-D12EA9C14B1D}" type="presParOf" srcId="{66C3C098-C8D7-48B2-88B8-BFA465CA80B3}" destId="{25AEC635-4583-4166-9F2B-8E462B69B973}" srcOrd="2" destOrd="0" presId="urn:microsoft.com/office/officeart/2017/3/layout/DropPinTimeline"/>
    <dgm:cxn modelId="{7712DF9B-CF9B-4D82-A9C8-C2FC671A8C57}" type="presParOf" srcId="{25AEC635-4583-4166-9F2B-8E462B69B973}" destId="{2059ECC5-C315-48F0-A10A-75814E616435}" srcOrd="0" destOrd="0" presId="urn:microsoft.com/office/officeart/2017/3/layout/DropPinTimeline"/>
    <dgm:cxn modelId="{ADD05542-C74D-4DF4-8B06-CDBFC102BC9E}" type="presParOf" srcId="{25AEC635-4583-4166-9F2B-8E462B69B973}" destId="{51F74120-C7DC-4F2C-AB27-4E58ACFD907E}" srcOrd="1" destOrd="0" presId="urn:microsoft.com/office/officeart/2017/3/layout/DropPinTimeline"/>
    <dgm:cxn modelId="{BA3B986D-5D74-4136-B091-C58136DABB92}" type="presParOf" srcId="{51F74120-C7DC-4F2C-AB27-4E58ACFD907E}" destId="{E88E69FD-9175-44FF-970B-4C9769C19049}" srcOrd="0" destOrd="0" presId="urn:microsoft.com/office/officeart/2017/3/layout/DropPinTimeline"/>
    <dgm:cxn modelId="{1DDDA410-F347-40CA-8B6A-957BDC731FA4}" type="presParOf" srcId="{51F74120-C7DC-4F2C-AB27-4E58ACFD907E}" destId="{9CBDE49A-11AE-4230-9696-A26379822835}" srcOrd="1" destOrd="0" presId="urn:microsoft.com/office/officeart/2017/3/layout/DropPinTimeline"/>
    <dgm:cxn modelId="{96A6B38D-5667-49AD-BBF2-93841709AAB5}" type="presParOf" srcId="{25AEC635-4583-4166-9F2B-8E462B69B973}" destId="{C5DEBCAE-51AF-4BEE-B07B-DB4D0BA937B4}" srcOrd="2" destOrd="0" presId="urn:microsoft.com/office/officeart/2017/3/layout/DropPinTimeline"/>
    <dgm:cxn modelId="{8767AFA8-9D3F-4191-B93B-346928D6D717}" type="presParOf" srcId="{25AEC635-4583-4166-9F2B-8E462B69B973}" destId="{925BE207-F6FD-4704-952E-00ADDC49BF2E}" srcOrd="3" destOrd="0" presId="urn:microsoft.com/office/officeart/2017/3/layout/DropPinTimeline"/>
    <dgm:cxn modelId="{928C88F1-EA35-456D-9D55-1BF6B9DE3E80}" type="presParOf" srcId="{25AEC635-4583-4166-9F2B-8E462B69B973}" destId="{4E11E425-BD00-4C43-95DC-5D384FA478A7}" srcOrd="4" destOrd="0" presId="urn:microsoft.com/office/officeart/2017/3/layout/DropPinTimeline"/>
    <dgm:cxn modelId="{7CB357EE-5A22-48D6-A0A3-5C267B4123F8}" type="presParOf" srcId="{25AEC635-4583-4166-9F2B-8E462B69B973}" destId="{5B6E0EF2-5643-4D6E-8B04-E27B571671B2}" srcOrd="5" destOrd="0" presId="urn:microsoft.com/office/officeart/2017/3/layout/DropPinTimeline"/>
    <dgm:cxn modelId="{ABAC79EC-6A4C-4308-ABFB-A84FF6C2100E}" type="presParOf" srcId="{66C3C098-C8D7-48B2-88B8-BFA465CA80B3}" destId="{77C7FC6E-D038-4258-ADD8-6732EF08EF97}" srcOrd="3" destOrd="0" presId="urn:microsoft.com/office/officeart/2017/3/layout/DropPinTimeline"/>
    <dgm:cxn modelId="{C6A10194-C8AF-413A-B4AE-9129C9873919}" type="presParOf" srcId="{66C3C098-C8D7-48B2-88B8-BFA465CA80B3}" destId="{800DC39D-7468-4099-8552-C6EEC4AF70A8}" srcOrd="4" destOrd="0" presId="urn:microsoft.com/office/officeart/2017/3/layout/DropPinTimeline"/>
    <dgm:cxn modelId="{1DED05D4-717B-4CBB-B5BC-B3B8837A6F41}" type="presParOf" srcId="{800DC39D-7468-4099-8552-C6EEC4AF70A8}" destId="{11038F45-B30D-42CE-AEBD-8F45A0406B8C}" srcOrd="0" destOrd="0" presId="urn:microsoft.com/office/officeart/2017/3/layout/DropPinTimeline"/>
    <dgm:cxn modelId="{03164346-E3BE-41CA-A91F-04A2486413AA}" type="presParOf" srcId="{800DC39D-7468-4099-8552-C6EEC4AF70A8}" destId="{3CA8A3CF-85BA-4C87-8942-DD1B1A42A47C}" srcOrd="1" destOrd="0" presId="urn:microsoft.com/office/officeart/2017/3/layout/DropPinTimeline"/>
    <dgm:cxn modelId="{341337F6-1509-4122-B17B-14DACFACC2BB}" type="presParOf" srcId="{3CA8A3CF-85BA-4C87-8942-DD1B1A42A47C}" destId="{D6DE967F-21AE-490C-93F1-CAD59DD388A5}" srcOrd="0" destOrd="0" presId="urn:microsoft.com/office/officeart/2017/3/layout/DropPinTimeline"/>
    <dgm:cxn modelId="{AEEAC61C-EB63-498B-85FF-8EA79E2747F6}" type="presParOf" srcId="{3CA8A3CF-85BA-4C87-8942-DD1B1A42A47C}" destId="{97FCDDE1-C5B1-4E1A-B9D3-41F2BF52EED9}" srcOrd="1" destOrd="0" presId="urn:microsoft.com/office/officeart/2017/3/layout/DropPinTimeline"/>
    <dgm:cxn modelId="{084BABB6-285F-4E97-82B5-F9CF06B72D8D}" type="presParOf" srcId="{800DC39D-7468-4099-8552-C6EEC4AF70A8}" destId="{6871234C-3137-4284-AF83-1D741A4D1E3B}" srcOrd="2" destOrd="0" presId="urn:microsoft.com/office/officeart/2017/3/layout/DropPinTimeline"/>
    <dgm:cxn modelId="{8A46EAB3-4358-40CC-A753-B3D3EBAB614D}" type="presParOf" srcId="{800DC39D-7468-4099-8552-C6EEC4AF70A8}" destId="{95F13E25-24B2-4724-9E87-EC79A0FE3D0E}" srcOrd="3" destOrd="0" presId="urn:microsoft.com/office/officeart/2017/3/layout/DropPinTimeline"/>
    <dgm:cxn modelId="{48122CC6-2C4B-4A66-91B3-302940A42F9B}" type="presParOf" srcId="{800DC39D-7468-4099-8552-C6EEC4AF70A8}" destId="{B427B34F-9870-43EE-8E22-BDD9647DD963}" srcOrd="4" destOrd="0" presId="urn:microsoft.com/office/officeart/2017/3/layout/DropPinTimeline"/>
    <dgm:cxn modelId="{DFD4AB01-8AB8-47B1-A954-D8EDE5A6C48C}" type="presParOf" srcId="{800DC39D-7468-4099-8552-C6EEC4AF70A8}" destId="{E8E54EBD-561D-4A9C-A8DD-2CF67FC8F438}"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BF4D1-6393-4871-BA00-B30CF575F4A5}"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6843E5C4-A094-4354-B15B-FAA2AA5DED76}">
      <dgm:prSet/>
      <dgm:spPr/>
      <dgm:t>
        <a:bodyPr/>
        <a:lstStyle/>
        <a:p>
          <a:r>
            <a:rPr lang="en-US" dirty="0"/>
            <a:t>Monthly steering committee meetings</a:t>
          </a:r>
        </a:p>
      </dgm:t>
    </dgm:pt>
    <dgm:pt modelId="{AFA295A8-913D-4A12-B1FE-0AFE90C1C0DE}" type="parTrans" cxnId="{461201C6-0B13-4BE1-80EE-3FAAC88FE17B}">
      <dgm:prSet/>
      <dgm:spPr/>
      <dgm:t>
        <a:bodyPr/>
        <a:lstStyle/>
        <a:p>
          <a:endParaRPr lang="en-US"/>
        </a:p>
      </dgm:t>
    </dgm:pt>
    <dgm:pt modelId="{415497E7-DB42-40AF-A0C8-4135B3282B2C}" type="sibTrans" cxnId="{461201C6-0B13-4BE1-80EE-3FAAC88FE17B}">
      <dgm:prSet/>
      <dgm:spPr/>
      <dgm:t>
        <a:bodyPr/>
        <a:lstStyle/>
        <a:p>
          <a:endParaRPr lang="en-US"/>
        </a:p>
      </dgm:t>
    </dgm:pt>
    <dgm:pt modelId="{71BDC831-C521-45D8-B781-B39CBAFFF8A8}">
      <dgm:prSet/>
      <dgm:spPr/>
      <dgm:t>
        <a:bodyPr/>
        <a:lstStyle/>
        <a:p>
          <a:r>
            <a:rPr lang="en-US" dirty="0"/>
            <a:t>Parent meetings</a:t>
          </a:r>
        </a:p>
      </dgm:t>
    </dgm:pt>
    <dgm:pt modelId="{C21C5EEB-0C8F-42F7-B743-54FF764148B7}" type="parTrans" cxnId="{5A948EF8-B9E6-4663-A83C-74AAC026FB43}">
      <dgm:prSet/>
      <dgm:spPr/>
      <dgm:t>
        <a:bodyPr/>
        <a:lstStyle/>
        <a:p>
          <a:endParaRPr lang="en-US"/>
        </a:p>
      </dgm:t>
    </dgm:pt>
    <dgm:pt modelId="{5E4058BE-6F03-4289-A1FB-BBF10594E83F}" type="sibTrans" cxnId="{5A948EF8-B9E6-4663-A83C-74AAC026FB43}">
      <dgm:prSet/>
      <dgm:spPr/>
      <dgm:t>
        <a:bodyPr/>
        <a:lstStyle/>
        <a:p>
          <a:endParaRPr lang="en-US"/>
        </a:p>
      </dgm:t>
    </dgm:pt>
    <dgm:pt modelId="{8A987FE5-ED03-4331-9F22-81B39BDA2100}">
      <dgm:prSet/>
      <dgm:spPr/>
      <dgm:t>
        <a:bodyPr/>
        <a:lstStyle/>
        <a:p>
          <a:r>
            <a:rPr lang="en-US" dirty="0"/>
            <a:t>Employment planning meetings</a:t>
          </a:r>
        </a:p>
      </dgm:t>
    </dgm:pt>
    <dgm:pt modelId="{7730D17A-BBA7-4913-845B-9E813AD15BDF}" type="parTrans" cxnId="{4FBB1437-391D-45AF-8804-711CD371BD0A}">
      <dgm:prSet/>
      <dgm:spPr/>
      <dgm:t>
        <a:bodyPr/>
        <a:lstStyle/>
        <a:p>
          <a:endParaRPr lang="en-US"/>
        </a:p>
      </dgm:t>
    </dgm:pt>
    <dgm:pt modelId="{9B91816C-00BC-46E8-A775-6C99EA1A4259}" type="sibTrans" cxnId="{4FBB1437-391D-45AF-8804-711CD371BD0A}">
      <dgm:prSet/>
      <dgm:spPr/>
      <dgm:t>
        <a:bodyPr/>
        <a:lstStyle/>
        <a:p>
          <a:endParaRPr lang="en-US"/>
        </a:p>
      </dgm:t>
    </dgm:pt>
    <dgm:pt modelId="{4F01F36F-C382-46AC-9749-2DEF6710984B}">
      <dgm:prSet/>
      <dgm:spPr/>
      <dgm:t>
        <a:bodyPr/>
        <a:lstStyle/>
        <a:p>
          <a:r>
            <a:rPr lang="en-US" dirty="0"/>
            <a:t>Business advisory meetings</a:t>
          </a:r>
        </a:p>
      </dgm:t>
    </dgm:pt>
    <dgm:pt modelId="{F50886C6-424F-4765-85F0-1F89F910DBEE}" type="parTrans" cxnId="{F86FD252-18E7-4CF0-B439-29F36C695A9F}">
      <dgm:prSet/>
      <dgm:spPr/>
      <dgm:t>
        <a:bodyPr/>
        <a:lstStyle/>
        <a:p>
          <a:endParaRPr lang="en-US"/>
        </a:p>
      </dgm:t>
    </dgm:pt>
    <dgm:pt modelId="{490C74BD-9AC9-4A8F-8537-504D00AA7F5A}" type="sibTrans" cxnId="{F86FD252-18E7-4CF0-B439-29F36C695A9F}">
      <dgm:prSet/>
      <dgm:spPr/>
      <dgm:t>
        <a:bodyPr/>
        <a:lstStyle/>
        <a:p>
          <a:endParaRPr lang="en-US"/>
        </a:p>
      </dgm:t>
    </dgm:pt>
    <dgm:pt modelId="{98EACF3D-67C2-4618-8811-744C28B08C98}">
      <dgm:prSet/>
      <dgm:spPr/>
      <dgm:t>
        <a:bodyPr/>
        <a:lstStyle/>
        <a:p>
          <a:r>
            <a:rPr lang="en-US" dirty="0"/>
            <a:t>Recruitment and open house meetings</a:t>
          </a:r>
        </a:p>
      </dgm:t>
    </dgm:pt>
    <dgm:pt modelId="{7152E56E-302D-4BD8-8E67-E6DF7714D243}" type="parTrans" cxnId="{DBF89BDC-5616-4414-9194-F83186D31744}">
      <dgm:prSet/>
      <dgm:spPr/>
      <dgm:t>
        <a:bodyPr/>
        <a:lstStyle/>
        <a:p>
          <a:endParaRPr lang="en-US"/>
        </a:p>
      </dgm:t>
    </dgm:pt>
    <dgm:pt modelId="{D5627370-CCA1-44A2-AAC6-F2AE4245D0B4}" type="sibTrans" cxnId="{DBF89BDC-5616-4414-9194-F83186D31744}">
      <dgm:prSet/>
      <dgm:spPr/>
      <dgm:t>
        <a:bodyPr/>
        <a:lstStyle/>
        <a:p>
          <a:endParaRPr lang="en-US"/>
        </a:p>
      </dgm:t>
    </dgm:pt>
    <dgm:pt modelId="{FC6CA553-5DB0-4C01-8B8E-482F282DBD85}" type="pres">
      <dgm:prSet presAssocID="{384BF4D1-6393-4871-BA00-B30CF575F4A5}" presName="diagram" presStyleCnt="0">
        <dgm:presLayoutVars>
          <dgm:dir/>
          <dgm:resizeHandles val="exact"/>
        </dgm:presLayoutVars>
      </dgm:prSet>
      <dgm:spPr/>
      <dgm:t>
        <a:bodyPr/>
        <a:lstStyle/>
        <a:p>
          <a:endParaRPr lang="en-US"/>
        </a:p>
      </dgm:t>
    </dgm:pt>
    <dgm:pt modelId="{ED73C5D1-A61A-4FFF-902A-B7DD59BF7B05}" type="pres">
      <dgm:prSet presAssocID="{6843E5C4-A094-4354-B15B-FAA2AA5DED76}" presName="node" presStyleLbl="node1" presStyleIdx="0" presStyleCnt="5">
        <dgm:presLayoutVars>
          <dgm:bulletEnabled val="1"/>
        </dgm:presLayoutVars>
      </dgm:prSet>
      <dgm:spPr/>
      <dgm:t>
        <a:bodyPr/>
        <a:lstStyle/>
        <a:p>
          <a:endParaRPr lang="en-US"/>
        </a:p>
      </dgm:t>
    </dgm:pt>
    <dgm:pt modelId="{FB4BC83B-24E2-4380-A11F-0D6C984BC0D0}" type="pres">
      <dgm:prSet presAssocID="{415497E7-DB42-40AF-A0C8-4135B3282B2C}" presName="sibTrans" presStyleCnt="0"/>
      <dgm:spPr/>
    </dgm:pt>
    <dgm:pt modelId="{DF9A2C34-CCF4-4561-90E3-FFE3408C36AA}" type="pres">
      <dgm:prSet presAssocID="{71BDC831-C521-45D8-B781-B39CBAFFF8A8}" presName="node" presStyleLbl="node1" presStyleIdx="1" presStyleCnt="5">
        <dgm:presLayoutVars>
          <dgm:bulletEnabled val="1"/>
        </dgm:presLayoutVars>
      </dgm:prSet>
      <dgm:spPr/>
      <dgm:t>
        <a:bodyPr/>
        <a:lstStyle/>
        <a:p>
          <a:endParaRPr lang="en-US"/>
        </a:p>
      </dgm:t>
    </dgm:pt>
    <dgm:pt modelId="{5EEE5E9A-3CE4-4105-B785-3428EF74DD6C}" type="pres">
      <dgm:prSet presAssocID="{5E4058BE-6F03-4289-A1FB-BBF10594E83F}" presName="sibTrans" presStyleCnt="0"/>
      <dgm:spPr/>
    </dgm:pt>
    <dgm:pt modelId="{66D5E189-8280-48C3-9540-E1243B7FA94F}" type="pres">
      <dgm:prSet presAssocID="{8A987FE5-ED03-4331-9F22-81B39BDA2100}" presName="node" presStyleLbl="node1" presStyleIdx="2" presStyleCnt="5">
        <dgm:presLayoutVars>
          <dgm:bulletEnabled val="1"/>
        </dgm:presLayoutVars>
      </dgm:prSet>
      <dgm:spPr/>
      <dgm:t>
        <a:bodyPr/>
        <a:lstStyle/>
        <a:p>
          <a:endParaRPr lang="en-US"/>
        </a:p>
      </dgm:t>
    </dgm:pt>
    <dgm:pt modelId="{59C2C486-64D9-4D26-B249-57BE377FDE19}" type="pres">
      <dgm:prSet presAssocID="{9B91816C-00BC-46E8-A775-6C99EA1A4259}" presName="sibTrans" presStyleCnt="0"/>
      <dgm:spPr/>
    </dgm:pt>
    <dgm:pt modelId="{B0FA2C21-D44F-4983-9B62-718B9DD6095F}" type="pres">
      <dgm:prSet presAssocID="{4F01F36F-C382-46AC-9749-2DEF6710984B}" presName="node" presStyleLbl="node1" presStyleIdx="3" presStyleCnt="5">
        <dgm:presLayoutVars>
          <dgm:bulletEnabled val="1"/>
        </dgm:presLayoutVars>
      </dgm:prSet>
      <dgm:spPr/>
      <dgm:t>
        <a:bodyPr/>
        <a:lstStyle/>
        <a:p>
          <a:endParaRPr lang="en-US"/>
        </a:p>
      </dgm:t>
    </dgm:pt>
    <dgm:pt modelId="{9D78590A-8979-4834-99B6-30A9D3DDAFD9}" type="pres">
      <dgm:prSet presAssocID="{490C74BD-9AC9-4A8F-8537-504D00AA7F5A}" presName="sibTrans" presStyleCnt="0"/>
      <dgm:spPr/>
    </dgm:pt>
    <dgm:pt modelId="{58ACAB4C-A934-4ACE-A743-55F6F71B591C}" type="pres">
      <dgm:prSet presAssocID="{98EACF3D-67C2-4618-8811-744C28B08C98}" presName="node" presStyleLbl="node1" presStyleIdx="4" presStyleCnt="5">
        <dgm:presLayoutVars>
          <dgm:bulletEnabled val="1"/>
        </dgm:presLayoutVars>
      </dgm:prSet>
      <dgm:spPr/>
      <dgm:t>
        <a:bodyPr/>
        <a:lstStyle/>
        <a:p>
          <a:endParaRPr lang="en-US"/>
        </a:p>
      </dgm:t>
    </dgm:pt>
  </dgm:ptLst>
  <dgm:cxnLst>
    <dgm:cxn modelId="{B1C940B6-099B-4621-91D6-71643C456CCF}" type="presOf" srcId="{4F01F36F-C382-46AC-9749-2DEF6710984B}" destId="{B0FA2C21-D44F-4983-9B62-718B9DD6095F}" srcOrd="0" destOrd="0" presId="urn:microsoft.com/office/officeart/2005/8/layout/default"/>
    <dgm:cxn modelId="{4FBB1437-391D-45AF-8804-711CD371BD0A}" srcId="{384BF4D1-6393-4871-BA00-B30CF575F4A5}" destId="{8A987FE5-ED03-4331-9F22-81B39BDA2100}" srcOrd="2" destOrd="0" parTransId="{7730D17A-BBA7-4913-845B-9E813AD15BDF}" sibTransId="{9B91816C-00BC-46E8-A775-6C99EA1A4259}"/>
    <dgm:cxn modelId="{9527A1C8-8E5A-4BE4-9778-2D29DB5D67AA}" type="presOf" srcId="{98EACF3D-67C2-4618-8811-744C28B08C98}" destId="{58ACAB4C-A934-4ACE-A743-55F6F71B591C}" srcOrd="0" destOrd="0" presId="urn:microsoft.com/office/officeart/2005/8/layout/default"/>
    <dgm:cxn modelId="{5A948EF8-B9E6-4663-A83C-74AAC026FB43}" srcId="{384BF4D1-6393-4871-BA00-B30CF575F4A5}" destId="{71BDC831-C521-45D8-B781-B39CBAFFF8A8}" srcOrd="1" destOrd="0" parTransId="{C21C5EEB-0C8F-42F7-B743-54FF764148B7}" sibTransId="{5E4058BE-6F03-4289-A1FB-BBF10594E83F}"/>
    <dgm:cxn modelId="{461201C6-0B13-4BE1-80EE-3FAAC88FE17B}" srcId="{384BF4D1-6393-4871-BA00-B30CF575F4A5}" destId="{6843E5C4-A094-4354-B15B-FAA2AA5DED76}" srcOrd="0" destOrd="0" parTransId="{AFA295A8-913D-4A12-B1FE-0AFE90C1C0DE}" sibTransId="{415497E7-DB42-40AF-A0C8-4135B3282B2C}"/>
    <dgm:cxn modelId="{DBF89BDC-5616-4414-9194-F83186D31744}" srcId="{384BF4D1-6393-4871-BA00-B30CF575F4A5}" destId="{98EACF3D-67C2-4618-8811-744C28B08C98}" srcOrd="4" destOrd="0" parTransId="{7152E56E-302D-4BD8-8E67-E6DF7714D243}" sibTransId="{D5627370-CCA1-44A2-AAC6-F2AE4245D0B4}"/>
    <dgm:cxn modelId="{187010AF-72ED-417A-A099-D3CF8086FDB1}" type="presOf" srcId="{384BF4D1-6393-4871-BA00-B30CF575F4A5}" destId="{FC6CA553-5DB0-4C01-8B8E-482F282DBD85}" srcOrd="0" destOrd="0" presId="urn:microsoft.com/office/officeart/2005/8/layout/default"/>
    <dgm:cxn modelId="{F86FD252-18E7-4CF0-B439-29F36C695A9F}" srcId="{384BF4D1-6393-4871-BA00-B30CF575F4A5}" destId="{4F01F36F-C382-46AC-9749-2DEF6710984B}" srcOrd="3" destOrd="0" parTransId="{F50886C6-424F-4765-85F0-1F89F910DBEE}" sibTransId="{490C74BD-9AC9-4A8F-8537-504D00AA7F5A}"/>
    <dgm:cxn modelId="{0A3243FA-2C4F-428D-8A1F-EC6FC7025AF3}" type="presOf" srcId="{6843E5C4-A094-4354-B15B-FAA2AA5DED76}" destId="{ED73C5D1-A61A-4FFF-902A-B7DD59BF7B05}" srcOrd="0" destOrd="0" presId="urn:microsoft.com/office/officeart/2005/8/layout/default"/>
    <dgm:cxn modelId="{184883EE-9DFA-45CB-BCE0-CBAE7ACE5F04}" type="presOf" srcId="{8A987FE5-ED03-4331-9F22-81B39BDA2100}" destId="{66D5E189-8280-48C3-9540-E1243B7FA94F}" srcOrd="0" destOrd="0" presId="urn:microsoft.com/office/officeart/2005/8/layout/default"/>
    <dgm:cxn modelId="{E04FD125-FDBC-467D-83D5-9C471C731434}" type="presOf" srcId="{71BDC831-C521-45D8-B781-B39CBAFFF8A8}" destId="{DF9A2C34-CCF4-4561-90E3-FFE3408C36AA}" srcOrd="0" destOrd="0" presId="urn:microsoft.com/office/officeart/2005/8/layout/default"/>
    <dgm:cxn modelId="{169BE32B-61B8-4DAC-8F99-9C1C11E6CCCF}" type="presParOf" srcId="{FC6CA553-5DB0-4C01-8B8E-482F282DBD85}" destId="{ED73C5D1-A61A-4FFF-902A-B7DD59BF7B05}" srcOrd="0" destOrd="0" presId="urn:microsoft.com/office/officeart/2005/8/layout/default"/>
    <dgm:cxn modelId="{8540AE05-D0FF-48EA-B859-2433DEE3E831}" type="presParOf" srcId="{FC6CA553-5DB0-4C01-8B8E-482F282DBD85}" destId="{FB4BC83B-24E2-4380-A11F-0D6C984BC0D0}" srcOrd="1" destOrd="0" presId="urn:microsoft.com/office/officeart/2005/8/layout/default"/>
    <dgm:cxn modelId="{FCE42AF6-429B-4E90-9AE6-80A5A0DDCA9A}" type="presParOf" srcId="{FC6CA553-5DB0-4C01-8B8E-482F282DBD85}" destId="{DF9A2C34-CCF4-4561-90E3-FFE3408C36AA}" srcOrd="2" destOrd="0" presId="urn:microsoft.com/office/officeart/2005/8/layout/default"/>
    <dgm:cxn modelId="{9A017B30-906B-4215-B9BD-6D80026C5B87}" type="presParOf" srcId="{FC6CA553-5DB0-4C01-8B8E-482F282DBD85}" destId="{5EEE5E9A-3CE4-4105-B785-3428EF74DD6C}" srcOrd="3" destOrd="0" presId="urn:microsoft.com/office/officeart/2005/8/layout/default"/>
    <dgm:cxn modelId="{0B00698A-273A-4311-8932-20929BA9124E}" type="presParOf" srcId="{FC6CA553-5DB0-4C01-8B8E-482F282DBD85}" destId="{66D5E189-8280-48C3-9540-E1243B7FA94F}" srcOrd="4" destOrd="0" presId="urn:microsoft.com/office/officeart/2005/8/layout/default"/>
    <dgm:cxn modelId="{0C1F88FD-BCF3-4E9A-9702-7047A47B9CCD}" type="presParOf" srcId="{FC6CA553-5DB0-4C01-8B8E-482F282DBD85}" destId="{59C2C486-64D9-4D26-B249-57BE377FDE19}" srcOrd="5" destOrd="0" presId="urn:microsoft.com/office/officeart/2005/8/layout/default"/>
    <dgm:cxn modelId="{0E515EF3-5D96-4780-B284-1623E554B891}" type="presParOf" srcId="{FC6CA553-5DB0-4C01-8B8E-482F282DBD85}" destId="{B0FA2C21-D44F-4983-9B62-718B9DD6095F}" srcOrd="6" destOrd="0" presId="urn:microsoft.com/office/officeart/2005/8/layout/default"/>
    <dgm:cxn modelId="{2BFA7F93-4F88-4B64-889C-BAA58D4B014A}" type="presParOf" srcId="{FC6CA553-5DB0-4C01-8B8E-482F282DBD85}" destId="{9D78590A-8979-4834-99B6-30A9D3DDAFD9}" srcOrd="7" destOrd="0" presId="urn:microsoft.com/office/officeart/2005/8/layout/default"/>
    <dgm:cxn modelId="{CD6762D5-6151-4162-B967-60B615BC7461}" type="presParOf" srcId="{FC6CA553-5DB0-4C01-8B8E-482F282DBD85}" destId="{58ACAB4C-A934-4ACE-A743-55F6F71B591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1A205-80AB-4431-B948-69CCC0E8A09D}">
      <dsp:nvSpPr>
        <dsp:cNvPr id="0" name=""/>
        <dsp:cNvSpPr/>
      </dsp:nvSpPr>
      <dsp:spPr>
        <a:xfrm>
          <a:off x="0" y="488"/>
          <a:ext cx="5518026"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85945ACE-BADA-48FD-A81F-17355BC342D7}">
      <dsp:nvSpPr>
        <dsp:cNvPr id="0" name=""/>
        <dsp:cNvSpPr/>
      </dsp:nvSpPr>
      <dsp:spPr>
        <a:xfrm>
          <a:off x="0" y="488"/>
          <a:ext cx="5518026"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Founded in 1996 </a:t>
          </a:r>
        </a:p>
      </dsp:txBody>
      <dsp:txXfrm>
        <a:off x="0" y="488"/>
        <a:ext cx="5518026" cy="799370"/>
      </dsp:txXfrm>
    </dsp:sp>
    <dsp:sp modelId="{C2D5D5BC-1602-4929-814F-8F6DAD76B2AE}">
      <dsp:nvSpPr>
        <dsp:cNvPr id="0" name=""/>
        <dsp:cNvSpPr/>
      </dsp:nvSpPr>
      <dsp:spPr>
        <a:xfrm>
          <a:off x="0" y="799858"/>
          <a:ext cx="5518026"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E88024C2-2FC5-431D-8064-4E1CBAEA34DC}">
      <dsp:nvSpPr>
        <dsp:cNvPr id="0" name=""/>
        <dsp:cNvSpPr/>
      </dsp:nvSpPr>
      <dsp:spPr>
        <a:xfrm>
          <a:off x="0" y="799858"/>
          <a:ext cx="5518026"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Cincinnati's Children Hospital</a:t>
          </a:r>
        </a:p>
      </dsp:txBody>
      <dsp:txXfrm>
        <a:off x="0" y="799858"/>
        <a:ext cx="5518026" cy="799370"/>
      </dsp:txXfrm>
    </dsp:sp>
    <dsp:sp modelId="{46F57A6A-DD3E-4257-B5F3-14F17665C9CA}">
      <dsp:nvSpPr>
        <dsp:cNvPr id="0" name=""/>
        <dsp:cNvSpPr/>
      </dsp:nvSpPr>
      <dsp:spPr>
        <a:xfrm>
          <a:off x="0" y="1599228"/>
          <a:ext cx="5518026"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259AC0E0-BC5F-47D1-AEA3-B64D58E65B41}">
      <dsp:nvSpPr>
        <dsp:cNvPr id="0" name=""/>
        <dsp:cNvSpPr/>
      </dsp:nvSpPr>
      <dsp:spPr>
        <a:xfrm>
          <a:off x="0" y="1599228"/>
          <a:ext cx="5518026"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Erin Riehle – Director of the ER Department</a:t>
          </a:r>
        </a:p>
      </dsp:txBody>
      <dsp:txXfrm>
        <a:off x="0" y="1599228"/>
        <a:ext cx="5518026" cy="799370"/>
      </dsp:txXfrm>
    </dsp:sp>
    <dsp:sp modelId="{17421D5A-A602-4A6C-BF42-3B0B89258450}">
      <dsp:nvSpPr>
        <dsp:cNvPr id="0" name=""/>
        <dsp:cNvSpPr/>
      </dsp:nvSpPr>
      <dsp:spPr>
        <a:xfrm>
          <a:off x="0" y="2398599"/>
          <a:ext cx="5518026"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7FA4A285-ADB9-465A-B3A9-4A5997E18EDA}">
      <dsp:nvSpPr>
        <dsp:cNvPr id="0" name=""/>
        <dsp:cNvSpPr/>
      </dsp:nvSpPr>
      <dsp:spPr>
        <a:xfrm>
          <a:off x="0" y="2398599"/>
          <a:ext cx="5518026"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Susie Rutkowski-Director for Special Education</a:t>
          </a:r>
        </a:p>
      </dsp:txBody>
      <dsp:txXfrm>
        <a:off x="0" y="2398599"/>
        <a:ext cx="5518026" cy="799370"/>
      </dsp:txXfrm>
    </dsp:sp>
    <dsp:sp modelId="{2CF62596-C6AD-41CF-B856-48089102A065}">
      <dsp:nvSpPr>
        <dsp:cNvPr id="0" name=""/>
        <dsp:cNvSpPr/>
      </dsp:nvSpPr>
      <dsp:spPr>
        <a:xfrm>
          <a:off x="0" y="3197969"/>
          <a:ext cx="5518026"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3">
          <a:scrgbClr r="0" g="0" b="0"/>
        </a:effectRef>
        <a:fontRef idx="minor">
          <a:schemeClr val="lt1"/>
        </a:fontRef>
      </dsp:style>
    </dsp:sp>
    <dsp:sp modelId="{EA0B1333-179D-463D-87B6-F1037D53F875}">
      <dsp:nvSpPr>
        <dsp:cNvPr id="0" name=""/>
        <dsp:cNvSpPr/>
      </dsp:nvSpPr>
      <dsp:spPr>
        <a:xfrm>
          <a:off x="0" y="3197969"/>
          <a:ext cx="5518026"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Hosts over </a:t>
          </a:r>
          <a:r>
            <a:rPr lang="en-US" sz="2300" kern="1200" dirty="0" smtClean="0"/>
            <a:t>600 </a:t>
          </a:r>
          <a:r>
            <a:rPr lang="en-US" sz="2300" kern="1200" dirty="0"/>
            <a:t>programs in 45 states and 9 countries.</a:t>
          </a:r>
        </a:p>
      </dsp:txBody>
      <dsp:txXfrm>
        <a:off x="0" y="3197969"/>
        <a:ext cx="5518026" cy="799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800F-EFA4-4D5D-8B55-C58E4EDDB2DF}">
      <dsp:nvSpPr>
        <dsp:cNvPr id="0" name=""/>
        <dsp:cNvSpPr/>
      </dsp:nvSpPr>
      <dsp:spPr>
        <a:xfrm>
          <a:off x="0" y="2994125"/>
          <a:ext cx="7743302"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AC3FFEC-644C-49FD-9917-98AA33C76AAF}">
      <dsp:nvSpPr>
        <dsp:cNvPr id="0" name=""/>
        <dsp:cNvSpPr/>
      </dsp:nvSpPr>
      <dsp:spPr>
        <a:xfrm rot="8100000">
          <a:off x="95537" y="690028"/>
          <a:ext cx="440370" cy="440370"/>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1BEAB-A020-4A0E-9307-AB45C3518459}">
      <dsp:nvSpPr>
        <dsp:cNvPr id="0" name=""/>
        <dsp:cNvSpPr/>
      </dsp:nvSpPr>
      <dsp:spPr>
        <a:xfrm>
          <a:off x="144459" y="738950"/>
          <a:ext cx="342528" cy="342528"/>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4DF5F06-7047-4B68-8E95-8AB607160F3D}">
      <dsp:nvSpPr>
        <dsp:cNvPr id="0" name=""/>
        <dsp:cNvSpPr/>
      </dsp:nvSpPr>
      <dsp:spPr>
        <a:xfrm>
          <a:off x="627112" y="1221603"/>
          <a:ext cx="3221532" cy="17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a:t>Two Project SEARCH programs operated by FEGS</a:t>
          </a:r>
        </a:p>
        <a:p>
          <a:pPr marL="114300" lvl="1" indent="-114300" algn="l" defTabSz="533400">
            <a:lnSpc>
              <a:spcPct val="90000"/>
            </a:lnSpc>
            <a:spcBef>
              <a:spcPct val="0"/>
            </a:spcBef>
            <a:spcAft>
              <a:spcPct val="15000"/>
            </a:spcAft>
            <a:buChar char="••"/>
          </a:pPr>
          <a:r>
            <a:rPr lang="en-US" sz="1200" kern="1200" dirty="0"/>
            <a:t>Bronx - Montefiore Medical Center</a:t>
          </a:r>
        </a:p>
        <a:p>
          <a:pPr marL="114300" lvl="1" indent="-114300" algn="l" defTabSz="533400">
            <a:lnSpc>
              <a:spcPct val="90000"/>
            </a:lnSpc>
            <a:spcBef>
              <a:spcPct val="0"/>
            </a:spcBef>
            <a:spcAft>
              <a:spcPct val="15000"/>
            </a:spcAft>
            <a:buChar char="••"/>
          </a:pPr>
          <a:r>
            <a:rPr lang="en-US" sz="1200" kern="1200" dirty="0"/>
            <a:t>Brooklyn -</a:t>
          </a:r>
          <a:r>
            <a:rPr lang="en-US" sz="1200" kern="1200" baseline="0" dirty="0"/>
            <a:t> </a:t>
          </a:r>
          <a:r>
            <a:rPr lang="en-US" sz="1200" kern="1200" dirty="0"/>
            <a:t>Wyckoff Heights Medical Center</a:t>
          </a:r>
        </a:p>
      </dsp:txBody>
      <dsp:txXfrm>
        <a:off x="627112" y="1221603"/>
        <a:ext cx="3221532" cy="1772522"/>
      </dsp:txXfrm>
    </dsp:sp>
    <dsp:sp modelId="{4251BFEC-DD56-4958-9E68-D596B071542D}">
      <dsp:nvSpPr>
        <dsp:cNvPr id="0" name=""/>
        <dsp:cNvSpPr/>
      </dsp:nvSpPr>
      <dsp:spPr>
        <a:xfrm>
          <a:off x="627112" y="598825"/>
          <a:ext cx="3221532" cy="62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2014</a:t>
          </a:r>
        </a:p>
      </dsp:txBody>
      <dsp:txXfrm>
        <a:off x="627112" y="598825"/>
        <a:ext cx="3221532" cy="622778"/>
      </dsp:txXfrm>
    </dsp:sp>
    <dsp:sp modelId="{327C2F65-7590-4A89-8B37-6D98BB9D0D10}">
      <dsp:nvSpPr>
        <dsp:cNvPr id="0" name=""/>
        <dsp:cNvSpPr/>
      </dsp:nvSpPr>
      <dsp:spPr>
        <a:xfrm>
          <a:off x="315723" y="1221603"/>
          <a:ext cx="0" cy="1772522"/>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D98B134-8C48-4063-A1F3-2684CC27F3E6}">
      <dsp:nvSpPr>
        <dsp:cNvPr id="0" name=""/>
        <dsp:cNvSpPr/>
      </dsp:nvSpPr>
      <dsp:spPr>
        <a:xfrm>
          <a:off x="257435" y="2938075"/>
          <a:ext cx="112100" cy="11210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E69FD-9175-44FF-970B-4C9769C19049}">
      <dsp:nvSpPr>
        <dsp:cNvPr id="0" name=""/>
        <dsp:cNvSpPr/>
      </dsp:nvSpPr>
      <dsp:spPr>
        <a:xfrm rot="18900000">
          <a:off x="2022172" y="4857852"/>
          <a:ext cx="440370" cy="440370"/>
        </a:xfrm>
        <a:prstGeom prst="teardrop">
          <a:avLst>
            <a:gd name="adj" fmla="val 115000"/>
          </a:avLst>
        </a:prstGeom>
        <a:solidFill>
          <a:schemeClr val="accent2">
            <a:hueOff val="1327892"/>
            <a:satOff val="4567"/>
            <a:lumOff val="-882"/>
            <a:alphaOff val="0"/>
          </a:schemeClr>
        </a:solidFill>
        <a:ln w="15875" cap="flat" cmpd="sng" algn="ctr">
          <a:solidFill>
            <a:schemeClr val="accent2">
              <a:hueOff val="1327892"/>
              <a:satOff val="4567"/>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DE49A-11AE-4230-9696-A26379822835}">
      <dsp:nvSpPr>
        <dsp:cNvPr id="0" name=""/>
        <dsp:cNvSpPr/>
      </dsp:nvSpPr>
      <dsp:spPr>
        <a:xfrm>
          <a:off x="2071093" y="4906773"/>
          <a:ext cx="342528" cy="342528"/>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5DEBCAE-51AF-4BEE-B07B-DB4D0BA937B4}">
      <dsp:nvSpPr>
        <dsp:cNvPr id="0" name=""/>
        <dsp:cNvSpPr/>
      </dsp:nvSpPr>
      <dsp:spPr>
        <a:xfrm>
          <a:off x="2553746" y="2994125"/>
          <a:ext cx="3221532" cy="17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New Project SEARCH sites  </a:t>
          </a:r>
        </a:p>
        <a:p>
          <a:pPr marL="114300" lvl="1" indent="-114300" algn="l" defTabSz="533400">
            <a:lnSpc>
              <a:spcPct val="90000"/>
            </a:lnSpc>
            <a:spcBef>
              <a:spcPct val="0"/>
            </a:spcBef>
            <a:spcAft>
              <a:spcPct val="15000"/>
            </a:spcAft>
            <a:buChar char="••"/>
          </a:pPr>
          <a:r>
            <a:rPr lang="en-US" sz="1200" kern="1200" dirty="0"/>
            <a:t>Staten Island -</a:t>
          </a:r>
          <a:r>
            <a:rPr lang="en-US" sz="1200" kern="1200" baseline="0" dirty="0"/>
            <a:t> </a:t>
          </a:r>
          <a:r>
            <a:rPr lang="en-US" sz="1200" kern="1200" dirty="0"/>
            <a:t>Staten Island University Hospital</a:t>
          </a:r>
        </a:p>
        <a:p>
          <a:pPr marL="114300" lvl="1" indent="-114300" algn="l" defTabSz="533400">
            <a:lnSpc>
              <a:spcPct val="90000"/>
            </a:lnSpc>
            <a:spcBef>
              <a:spcPct val="0"/>
            </a:spcBef>
            <a:spcAft>
              <a:spcPct val="15000"/>
            </a:spcAft>
            <a:buChar char="••"/>
          </a:pPr>
          <a:r>
            <a:rPr lang="en-US" sz="1200" kern="1200" dirty="0"/>
            <a:t>Queens -</a:t>
          </a:r>
          <a:r>
            <a:rPr lang="en-US" sz="1200" kern="1200" baseline="0" dirty="0"/>
            <a:t> </a:t>
          </a:r>
          <a:r>
            <a:rPr lang="en-US" sz="1200" kern="1200" dirty="0"/>
            <a:t>Queens Presbyterian Hospital </a:t>
          </a:r>
        </a:p>
        <a:p>
          <a:pPr marL="114300" lvl="1" indent="-114300" algn="l" defTabSz="533400">
            <a:lnSpc>
              <a:spcPct val="90000"/>
            </a:lnSpc>
            <a:spcBef>
              <a:spcPct val="0"/>
            </a:spcBef>
            <a:spcAft>
              <a:spcPct val="15000"/>
            </a:spcAft>
            <a:buChar char="••"/>
          </a:pPr>
          <a:r>
            <a:rPr lang="en-US" sz="1200" kern="1200" dirty="0"/>
            <a:t>Manhattan -</a:t>
          </a:r>
          <a:r>
            <a:rPr lang="en-US" sz="1200" kern="1200" baseline="0" dirty="0"/>
            <a:t> </a:t>
          </a:r>
          <a:r>
            <a:rPr lang="en-US" sz="1200" kern="1200" dirty="0"/>
            <a:t>RXR Real Estate Developer </a:t>
          </a:r>
        </a:p>
        <a:p>
          <a:pPr marL="114300" lvl="1" indent="-114300" algn="l" defTabSz="533400">
            <a:lnSpc>
              <a:spcPct val="90000"/>
            </a:lnSpc>
            <a:spcBef>
              <a:spcPct val="0"/>
            </a:spcBef>
            <a:spcAft>
              <a:spcPct val="15000"/>
            </a:spcAft>
            <a:buChar char="••"/>
          </a:pPr>
          <a:r>
            <a:rPr lang="en-US" sz="1200" kern="1200" dirty="0"/>
            <a:t>Brooklyn</a:t>
          </a:r>
          <a:r>
            <a:rPr lang="en-US" sz="1200" kern="1200" baseline="0" dirty="0"/>
            <a:t> - moved to The Brooklyn Hospital Center</a:t>
          </a:r>
          <a:endParaRPr lang="en-US" sz="1200" kern="1200" dirty="0"/>
        </a:p>
      </dsp:txBody>
      <dsp:txXfrm>
        <a:off x="2553746" y="2994125"/>
        <a:ext cx="3221532" cy="1772522"/>
      </dsp:txXfrm>
    </dsp:sp>
    <dsp:sp modelId="{925BE207-F6FD-4704-952E-00ADDC49BF2E}">
      <dsp:nvSpPr>
        <dsp:cNvPr id="0" name=""/>
        <dsp:cNvSpPr/>
      </dsp:nvSpPr>
      <dsp:spPr>
        <a:xfrm>
          <a:off x="2553746" y="4766648"/>
          <a:ext cx="3221532" cy="62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2017</a:t>
          </a:r>
        </a:p>
      </dsp:txBody>
      <dsp:txXfrm>
        <a:off x="2553746" y="4766648"/>
        <a:ext cx="3221532" cy="622778"/>
      </dsp:txXfrm>
    </dsp:sp>
    <dsp:sp modelId="{4E11E425-BD00-4C43-95DC-5D384FA478A7}">
      <dsp:nvSpPr>
        <dsp:cNvPr id="0" name=""/>
        <dsp:cNvSpPr/>
      </dsp:nvSpPr>
      <dsp:spPr>
        <a:xfrm>
          <a:off x="2242357" y="2994125"/>
          <a:ext cx="0" cy="1772522"/>
        </a:xfrm>
        <a:prstGeom prst="line">
          <a:avLst/>
        </a:prstGeom>
        <a:noFill/>
        <a:ln w="12700" cap="flat" cmpd="sng" algn="ctr">
          <a:solidFill>
            <a:schemeClr val="accent2">
              <a:hueOff val="1327892"/>
              <a:satOff val="4567"/>
              <a:lumOff val="-882"/>
              <a:alphaOff val="0"/>
            </a:schemeClr>
          </a:solidFill>
          <a:prstDash val="dash"/>
        </a:ln>
        <a:effectLst/>
      </dsp:spPr>
      <dsp:style>
        <a:lnRef idx="1">
          <a:scrgbClr r="0" g="0" b="0"/>
        </a:lnRef>
        <a:fillRef idx="0">
          <a:scrgbClr r="0" g="0" b="0"/>
        </a:fillRef>
        <a:effectRef idx="0">
          <a:scrgbClr r="0" g="0" b="0"/>
        </a:effectRef>
        <a:fontRef idx="minor"/>
      </dsp:style>
    </dsp:sp>
    <dsp:sp modelId="{2059ECC5-C315-48F0-A10A-75814E616435}">
      <dsp:nvSpPr>
        <dsp:cNvPr id="0" name=""/>
        <dsp:cNvSpPr/>
      </dsp:nvSpPr>
      <dsp:spPr>
        <a:xfrm>
          <a:off x="2184069" y="2938075"/>
          <a:ext cx="112100" cy="112100"/>
        </a:xfrm>
        <a:prstGeom prst="ellipse">
          <a:avLst/>
        </a:prstGeom>
        <a:solidFill>
          <a:schemeClr val="accent2">
            <a:hueOff val="1327892"/>
            <a:satOff val="4567"/>
            <a:lumOff val="-88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E967F-21AE-490C-93F1-CAD59DD388A5}">
      <dsp:nvSpPr>
        <dsp:cNvPr id="0" name=""/>
        <dsp:cNvSpPr/>
      </dsp:nvSpPr>
      <dsp:spPr>
        <a:xfrm rot="8100000">
          <a:off x="3948807" y="690028"/>
          <a:ext cx="440370" cy="440370"/>
        </a:xfrm>
        <a:prstGeom prst="teardrop">
          <a:avLst>
            <a:gd name="adj" fmla="val 115000"/>
          </a:avLst>
        </a:prstGeom>
        <a:solidFill>
          <a:schemeClr val="accent2">
            <a:hueOff val="2655785"/>
            <a:satOff val="9135"/>
            <a:lumOff val="-1765"/>
            <a:alphaOff val="0"/>
          </a:schemeClr>
        </a:solidFill>
        <a:ln w="15875" cap="flat" cmpd="sng" algn="ctr">
          <a:solidFill>
            <a:schemeClr val="accent2">
              <a:hueOff val="2655785"/>
              <a:satOff val="9135"/>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CDDE1-C5B1-4E1A-B9D3-41F2BF52EED9}">
      <dsp:nvSpPr>
        <dsp:cNvPr id="0" name=""/>
        <dsp:cNvSpPr/>
      </dsp:nvSpPr>
      <dsp:spPr>
        <a:xfrm>
          <a:off x="3997728" y="738950"/>
          <a:ext cx="342528" cy="342528"/>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871234C-3137-4284-AF83-1D741A4D1E3B}">
      <dsp:nvSpPr>
        <dsp:cNvPr id="0" name=""/>
        <dsp:cNvSpPr/>
      </dsp:nvSpPr>
      <dsp:spPr>
        <a:xfrm>
          <a:off x="4480381" y="1221603"/>
          <a:ext cx="3221532" cy="17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a:t>New Brooklyn Project SEARCH site </a:t>
          </a:r>
        </a:p>
        <a:p>
          <a:pPr marL="114300" lvl="1" indent="-114300" algn="l" defTabSz="533400">
            <a:lnSpc>
              <a:spcPct val="90000"/>
            </a:lnSpc>
            <a:spcBef>
              <a:spcPct val="0"/>
            </a:spcBef>
            <a:spcAft>
              <a:spcPct val="15000"/>
            </a:spcAft>
            <a:buChar char="••"/>
          </a:pPr>
          <a:r>
            <a:rPr lang="en-US" sz="1200" kern="1200"/>
            <a:t>Pratt Institute</a:t>
          </a:r>
        </a:p>
      </dsp:txBody>
      <dsp:txXfrm>
        <a:off x="4480381" y="1221603"/>
        <a:ext cx="3221532" cy="1772522"/>
      </dsp:txXfrm>
    </dsp:sp>
    <dsp:sp modelId="{95F13E25-24B2-4724-9E87-EC79A0FE3D0E}">
      <dsp:nvSpPr>
        <dsp:cNvPr id="0" name=""/>
        <dsp:cNvSpPr/>
      </dsp:nvSpPr>
      <dsp:spPr>
        <a:xfrm>
          <a:off x="4480381" y="598825"/>
          <a:ext cx="3221532" cy="62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a:t>2021</a:t>
          </a:r>
        </a:p>
      </dsp:txBody>
      <dsp:txXfrm>
        <a:off x="4480381" y="598825"/>
        <a:ext cx="3221532" cy="622778"/>
      </dsp:txXfrm>
    </dsp:sp>
    <dsp:sp modelId="{B427B34F-9870-43EE-8E22-BDD9647DD963}">
      <dsp:nvSpPr>
        <dsp:cNvPr id="0" name=""/>
        <dsp:cNvSpPr/>
      </dsp:nvSpPr>
      <dsp:spPr>
        <a:xfrm>
          <a:off x="4168992" y="1221603"/>
          <a:ext cx="0" cy="1772522"/>
        </a:xfrm>
        <a:prstGeom prst="line">
          <a:avLst/>
        </a:prstGeom>
        <a:noFill/>
        <a:ln w="12700" cap="flat" cmpd="sng" algn="ctr">
          <a:solidFill>
            <a:schemeClr val="accent2">
              <a:hueOff val="2655785"/>
              <a:satOff val="9135"/>
              <a:lumOff val="-1765"/>
              <a:alphaOff val="0"/>
            </a:schemeClr>
          </a:solidFill>
          <a:prstDash val="dash"/>
        </a:ln>
        <a:effectLst/>
      </dsp:spPr>
      <dsp:style>
        <a:lnRef idx="1">
          <a:scrgbClr r="0" g="0" b="0"/>
        </a:lnRef>
        <a:fillRef idx="0">
          <a:scrgbClr r="0" g="0" b="0"/>
        </a:fillRef>
        <a:effectRef idx="0">
          <a:scrgbClr r="0" g="0" b="0"/>
        </a:effectRef>
        <a:fontRef idx="minor"/>
      </dsp:style>
    </dsp:sp>
    <dsp:sp modelId="{11038F45-B30D-42CE-AEBD-8F45A0406B8C}">
      <dsp:nvSpPr>
        <dsp:cNvPr id="0" name=""/>
        <dsp:cNvSpPr/>
      </dsp:nvSpPr>
      <dsp:spPr>
        <a:xfrm>
          <a:off x="4110704" y="2938075"/>
          <a:ext cx="112100" cy="112100"/>
        </a:xfrm>
        <a:prstGeom prst="ellipse">
          <a:avLst/>
        </a:prstGeom>
        <a:solidFill>
          <a:schemeClr val="accent2">
            <a:hueOff val="2655785"/>
            <a:satOff val="9135"/>
            <a:lumOff val="-176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3C5D1-A61A-4FFF-902A-B7DD59BF7B05}">
      <dsp:nvSpPr>
        <dsp:cNvPr id="0" name=""/>
        <dsp:cNvSpPr/>
      </dsp:nvSpPr>
      <dsp:spPr>
        <a:xfrm>
          <a:off x="0" y="382128"/>
          <a:ext cx="2487362" cy="1492417"/>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Monthly steering committee meetings</a:t>
          </a:r>
        </a:p>
      </dsp:txBody>
      <dsp:txXfrm>
        <a:off x="0" y="382128"/>
        <a:ext cx="2487362" cy="1492417"/>
      </dsp:txXfrm>
    </dsp:sp>
    <dsp:sp modelId="{DF9A2C34-CCF4-4561-90E3-FFE3408C36AA}">
      <dsp:nvSpPr>
        <dsp:cNvPr id="0" name=""/>
        <dsp:cNvSpPr/>
      </dsp:nvSpPr>
      <dsp:spPr>
        <a:xfrm>
          <a:off x="2736098" y="382128"/>
          <a:ext cx="2487362" cy="1492417"/>
        </a:xfrm>
        <a:prstGeom prst="rect">
          <a:avLst/>
        </a:prstGeom>
        <a:gradFill rotWithShape="0">
          <a:gsLst>
            <a:gs pos="0">
              <a:schemeClr val="accent5">
                <a:hueOff val="2183923"/>
                <a:satOff val="-11410"/>
                <a:lumOff val="2696"/>
                <a:alphaOff val="0"/>
                <a:tint val="98000"/>
                <a:satMod val="110000"/>
                <a:lumMod val="104000"/>
              </a:schemeClr>
            </a:gs>
            <a:gs pos="69000">
              <a:schemeClr val="accent5">
                <a:hueOff val="2183923"/>
                <a:satOff val="-11410"/>
                <a:lumOff val="2696"/>
                <a:alphaOff val="0"/>
                <a:shade val="84000"/>
                <a:satMod val="130000"/>
                <a:lumMod val="92000"/>
              </a:schemeClr>
            </a:gs>
            <a:gs pos="100000">
              <a:schemeClr val="accent5">
                <a:hueOff val="2183923"/>
                <a:satOff val="-11410"/>
                <a:lumOff val="2696"/>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Parent meetings</a:t>
          </a:r>
        </a:p>
      </dsp:txBody>
      <dsp:txXfrm>
        <a:off x="2736098" y="382128"/>
        <a:ext cx="2487362" cy="1492417"/>
      </dsp:txXfrm>
    </dsp:sp>
    <dsp:sp modelId="{66D5E189-8280-48C3-9540-E1243B7FA94F}">
      <dsp:nvSpPr>
        <dsp:cNvPr id="0" name=""/>
        <dsp:cNvSpPr/>
      </dsp:nvSpPr>
      <dsp:spPr>
        <a:xfrm>
          <a:off x="5472197" y="382128"/>
          <a:ext cx="2487362" cy="1492417"/>
        </a:xfrm>
        <a:prstGeom prst="rect">
          <a:avLst/>
        </a:prstGeom>
        <a:gradFill rotWithShape="0">
          <a:gsLst>
            <a:gs pos="0">
              <a:schemeClr val="accent5">
                <a:hueOff val="4367847"/>
                <a:satOff val="-22820"/>
                <a:lumOff val="5392"/>
                <a:alphaOff val="0"/>
                <a:tint val="98000"/>
                <a:satMod val="110000"/>
                <a:lumMod val="104000"/>
              </a:schemeClr>
            </a:gs>
            <a:gs pos="69000">
              <a:schemeClr val="accent5">
                <a:hueOff val="4367847"/>
                <a:satOff val="-22820"/>
                <a:lumOff val="5392"/>
                <a:alphaOff val="0"/>
                <a:shade val="84000"/>
                <a:satMod val="130000"/>
                <a:lumMod val="92000"/>
              </a:schemeClr>
            </a:gs>
            <a:gs pos="100000">
              <a:schemeClr val="accent5">
                <a:hueOff val="4367847"/>
                <a:satOff val="-22820"/>
                <a:lumOff val="5392"/>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Employment planning meetings</a:t>
          </a:r>
        </a:p>
      </dsp:txBody>
      <dsp:txXfrm>
        <a:off x="5472197" y="382128"/>
        <a:ext cx="2487362" cy="1492417"/>
      </dsp:txXfrm>
    </dsp:sp>
    <dsp:sp modelId="{B0FA2C21-D44F-4983-9B62-718B9DD6095F}">
      <dsp:nvSpPr>
        <dsp:cNvPr id="0" name=""/>
        <dsp:cNvSpPr/>
      </dsp:nvSpPr>
      <dsp:spPr>
        <a:xfrm>
          <a:off x="1368049" y="2123282"/>
          <a:ext cx="2487362" cy="1492417"/>
        </a:xfrm>
        <a:prstGeom prst="rect">
          <a:avLst/>
        </a:prstGeom>
        <a:gradFill rotWithShape="0">
          <a:gsLst>
            <a:gs pos="0">
              <a:schemeClr val="accent5">
                <a:hueOff val="6551770"/>
                <a:satOff val="-34229"/>
                <a:lumOff val="8088"/>
                <a:alphaOff val="0"/>
                <a:tint val="98000"/>
                <a:satMod val="110000"/>
                <a:lumMod val="104000"/>
              </a:schemeClr>
            </a:gs>
            <a:gs pos="69000">
              <a:schemeClr val="accent5">
                <a:hueOff val="6551770"/>
                <a:satOff val="-34229"/>
                <a:lumOff val="8088"/>
                <a:alphaOff val="0"/>
                <a:shade val="84000"/>
                <a:satMod val="130000"/>
                <a:lumMod val="92000"/>
              </a:schemeClr>
            </a:gs>
            <a:gs pos="100000">
              <a:schemeClr val="accent5">
                <a:hueOff val="6551770"/>
                <a:satOff val="-34229"/>
                <a:lumOff val="8088"/>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Business advisory meetings</a:t>
          </a:r>
        </a:p>
      </dsp:txBody>
      <dsp:txXfrm>
        <a:off x="1368049" y="2123282"/>
        <a:ext cx="2487362" cy="1492417"/>
      </dsp:txXfrm>
    </dsp:sp>
    <dsp:sp modelId="{58ACAB4C-A934-4ACE-A743-55F6F71B591C}">
      <dsp:nvSpPr>
        <dsp:cNvPr id="0" name=""/>
        <dsp:cNvSpPr/>
      </dsp:nvSpPr>
      <dsp:spPr>
        <a:xfrm>
          <a:off x="4104148" y="2123282"/>
          <a:ext cx="2487362" cy="1492417"/>
        </a:xfrm>
        <a:prstGeom prst="rect">
          <a:avLst/>
        </a:prstGeom>
        <a:gradFill rotWithShape="0">
          <a:gsLst>
            <a:gs pos="0">
              <a:schemeClr val="accent5">
                <a:hueOff val="8735694"/>
                <a:satOff val="-45639"/>
                <a:lumOff val="10784"/>
                <a:alphaOff val="0"/>
                <a:tint val="98000"/>
                <a:satMod val="110000"/>
                <a:lumMod val="104000"/>
              </a:schemeClr>
            </a:gs>
            <a:gs pos="69000">
              <a:schemeClr val="accent5">
                <a:hueOff val="8735694"/>
                <a:satOff val="-45639"/>
                <a:lumOff val="10784"/>
                <a:alphaOff val="0"/>
                <a:shade val="84000"/>
                <a:satMod val="130000"/>
                <a:lumMod val="92000"/>
              </a:schemeClr>
            </a:gs>
            <a:gs pos="100000">
              <a:schemeClr val="accent5">
                <a:hueOff val="8735694"/>
                <a:satOff val="-45639"/>
                <a:lumOff val="10784"/>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Recruitment and open house meetings</a:t>
          </a:r>
        </a:p>
      </dsp:txBody>
      <dsp:txXfrm>
        <a:off x="4104148" y="2123282"/>
        <a:ext cx="2487362" cy="14924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E2813-601B-4697-B14D-165027600992}" type="datetimeFigureOut">
              <a:rPr lang="en-US" smtClean="0"/>
              <a:t>3/28/23</a:t>
            </a:fld>
            <a:endParaRPr lang="en-US"/>
          </a:p>
        </p:txBody>
      </p:sp>
      <p:sp>
        <p:nvSpPr>
          <p:cNvPr id="4" name="Footer Placeholder 3">
            <a:extLst>
              <a:ext uri="{FF2B5EF4-FFF2-40B4-BE49-F238E27FC236}">
                <a16:creationId xmlns:a16="http://schemas.microsoft.com/office/drawing/2014/main" xmlns=""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5EF03-110B-4710-A708-FEF1927612B9}" type="slidenum">
              <a:rPr lang="en-US" smtClean="0"/>
              <a:t>‹#›</a:t>
            </a:fld>
            <a:endParaRPr lang="en-US"/>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8F91-4F38-4A01-947F-C76C21BA8A7A}" type="datetimeFigureOut">
              <a:rPr lang="en-US" smtClean="0"/>
              <a:t>3/28/23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CA95-4F40-4CDD-BF1E-B8C9EB86EE73}" type="slidenum">
              <a:rPr lang="en-US" smtClean="0"/>
              <a:t>‹#›</a:t>
            </a:fld>
            <a:endParaRPr lang="en-US"/>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a:t>
            </a:fld>
            <a:endParaRPr lang="en-US"/>
          </a:p>
        </p:txBody>
      </p:sp>
    </p:spTree>
    <p:extLst>
      <p:ext uri="{BB962C8B-B14F-4D97-AF65-F5344CB8AC3E}">
        <p14:creationId xmlns:p14="http://schemas.microsoft.com/office/powerpoint/2010/main" val="30318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3513" indent="-163513" eaLnBrk="1" hangingPunct="1">
              <a:spcBef>
                <a:spcPct val="0"/>
              </a:spcBef>
              <a:buFontTx/>
              <a:buChar char="•"/>
            </a:pPr>
            <a:r>
              <a:rPr lang="en-US" altLang="en-US"/>
              <a:t>So, what exactly is Project SEARCH?</a:t>
            </a:r>
          </a:p>
          <a:p>
            <a:pPr marL="163513" indent="-163513" eaLnBrk="1" hangingPunct="1">
              <a:spcBef>
                <a:spcPct val="0"/>
              </a:spcBef>
              <a:buFontTx/>
              <a:buChar char="•"/>
            </a:pPr>
            <a:r>
              <a:rPr lang="en-US" altLang="en-US"/>
              <a:t>Project SEARCH is a 1-year transition-to-work program. </a:t>
            </a:r>
          </a:p>
          <a:p>
            <a:pPr marL="163513" indent="-163513" eaLnBrk="1" hangingPunct="1">
              <a:spcBef>
                <a:spcPct val="0"/>
              </a:spcBef>
              <a:buFontTx/>
              <a:buChar char="•"/>
            </a:pPr>
            <a:r>
              <a:rPr lang="en-US" altLang="en-US"/>
              <a:t>We refer to Project SEARCH as a “one and done” experience in the sense that it is our expectation that participants who come to Project SEARCH will work hard during the program year and exit into competitive employment. This means that participants will not be returning to ArcWorks. We are looking for participants who are serious about pursuing employment and who intend to use this year to work hard and prepare for competitive employment.</a:t>
            </a:r>
          </a:p>
          <a:p>
            <a:pPr marL="163513" indent="-163513" eaLnBrk="1" hangingPunct="1">
              <a:spcBef>
                <a:spcPct val="0"/>
              </a:spcBef>
              <a:buFontTx/>
              <a:buChar char="•"/>
            </a:pPr>
            <a:r>
              <a:rPr lang="en-US" altLang="en-US"/>
              <a:t>Participants have the opportunity to participate in up to four internships during the program year.</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1AA550-7D19-422B-89A6-C737661E51C5}" type="slidenum">
              <a:rPr lang="en-US" altLang="en-US" smtClean="0"/>
              <a:pPr/>
              <a:t>6</a:t>
            </a:fld>
            <a:endParaRPr lang="en-US" altLang="en-US"/>
          </a:p>
        </p:txBody>
      </p:sp>
    </p:spTree>
    <p:extLst>
      <p:ext uri="{BB962C8B-B14F-4D97-AF65-F5344CB8AC3E}">
        <p14:creationId xmlns:p14="http://schemas.microsoft.com/office/powerpoint/2010/main" val="163098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3513" indent="-163513" eaLnBrk="1" hangingPunct="1">
              <a:spcBef>
                <a:spcPct val="0"/>
              </a:spcBef>
              <a:buFontTx/>
              <a:buChar char="•"/>
            </a:pPr>
            <a:r>
              <a:rPr lang="en-US" altLang="en-US"/>
              <a:t>This is a graphic of how the school year works.</a:t>
            </a:r>
          </a:p>
          <a:p>
            <a:pPr marL="163513" indent="-163513" eaLnBrk="1" hangingPunct="1">
              <a:spcBef>
                <a:spcPct val="0"/>
              </a:spcBef>
              <a:buFontTx/>
              <a:buChar char="•"/>
            </a:pPr>
            <a:r>
              <a:rPr lang="en-US" altLang="en-US"/>
              <a:t>We start in late August with an orientation to the program.</a:t>
            </a:r>
          </a:p>
          <a:p>
            <a:pPr marL="163513" indent="-163513" eaLnBrk="1" hangingPunct="1">
              <a:spcBef>
                <a:spcPct val="0"/>
              </a:spcBef>
              <a:buFontTx/>
              <a:buChar char="•"/>
            </a:pPr>
            <a:r>
              <a:rPr lang="en-US" altLang="en-US"/>
              <a:t>The first few weeks of the school year are spent in the classroom, where the goal is to get acclimated to the business, and to explore internship preferences. </a:t>
            </a:r>
          </a:p>
          <a:p>
            <a:pPr marL="163513" indent="-163513" eaLnBrk="1" hangingPunct="1">
              <a:spcBef>
                <a:spcPct val="0"/>
              </a:spcBef>
              <a:buFontTx/>
              <a:buChar char="•"/>
            </a:pPr>
            <a:r>
              <a:rPr lang="en-US" altLang="en-US"/>
              <a:t>At Wegmans, this is a time to compete all of the necessary community-based training that all Wegmans employees are required to complete before starting out on the floor.</a:t>
            </a:r>
          </a:p>
          <a:p>
            <a:pPr marL="163513" indent="-163513" eaLnBrk="1" hangingPunct="1">
              <a:spcBef>
                <a:spcPct val="0"/>
              </a:spcBef>
              <a:buFontTx/>
              <a:buChar char="•"/>
            </a:pPr>
            <a:r>
              <a:rPr lang="en-US" altLang="en-US"/>
              <a:t>At URMC, students much compete all necessary in-service trainings, and understand things like HIPPA and universal precautions – all necessary aspects of working in a hospital setting.</a:t>
            </a:r>
          </a:p>
          <a:p>
            <a:pPr marL="163513" indent="-163513" eaLnBrk="1" hangingPunct="1">
              <a:spcBef>
                <a:spcPct val="0"/>
              </a:spcBef>
              <a:buFontTx/>
              <a:buChar char="•"/>
            </a:pPr>
            <a:r>
              <a:rPr lang="en-US" altLang="en-US"/>
              <a:t>Internships run from 8-12 weeks in length depending on the time of year. </a:t>
            </a:r>
          </a:p>
          <a:p>
            <a:pPr marL="163513" indent="-163513" eaLnBrk="1" hangingPunct="1">
              <a:spcBef>
                <a:spcPct val="0"/>
              </a:spcBef>
              <a:buFontTx/>
              <a:buChar char="•"/>
            </a:pPr>
            <a:r>
              <a:rPr lang="en-US" altLang="en-US"/>
              <a:t>Between each internship, students participate in a workshop week, where they are back in the classroom enhancing their skills, updating resumes, and preparing for the next internship rotation.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50C8D8-A51B-497D-ADF0-AD63EAC1EA80}" type="slidenum">
              <a:rPr lang="en-US" altLang="en-US" smtClean="0"/>
              <a:pPr/>
              <a:t>10</a:t>
            </a:fld>
            <a:endParaRPr lang="en-US" altLang="en-US"/>
          </a:p>
        </p:txBody>
      </p:sp>
    </p:spTree>
    <p:extLst>
      <p:ext uri="{BB962C8B-B14F-4D97-AF65-F5344CB8AC3E}">
        <p14:creationId xmlns:p14="http://schemas.microsoft.com/office/powerpoint/2010/main" val="190591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noProof="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rIns="45720"/>
          <a:lstStyle/>
          <a:p>
            <a:fld id="{600CBFCC-E1FF-473E-BF42-70E7405CF173}" type="slidenum">
              <a:rPr lang="en-US" noProof="0" smtClean="0"/>
              <a:t>‹#›</a:t>
            </a:fld>
            <a:endParaRPr lang="en-US" noProof="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2608751" y="970410"/>
            <a:ext cx="6466903" cy="5079534"/>
          </a:xfrm>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hasCustomPrompt="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666635" y="2851331"/>
            <a:ext cx="3899798" cy="30714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en-US" noProof="0" smtClean="0"/>
              <a:t>3/28/23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28.03.2023</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jpg"/><Relationship Id="rId1" Type="http://schemas.openxmlformats.org/officeDocument/2006/relationships/slideLayout" Target="../slideLayouts/slideLayout9.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147E635D-C3B4-465B-AF24-991B6BF63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4A0623D0-396B-499E-BBFB-C17F1BB0F2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 name="Picture 6" descr="A picture containing tree, outdoor, street, park&#10;&#10;Description automatically generated">
            <a:extLst>
              <a:ext uri="{FF2B5EF4-FFF2-40B4-BE49-F238E27FC236}">
                <a16:creationId xmlns:a16="http://schemas.microsoft.com/office/drawing/2014/main" xmlns="" id="{BA362DB3-F0C9-4EF7-B447-188B7BA1B27D}"/>
              </a:ext>
            </a:extLst>
          </p:cNvPr>
          <p:cNvPicPr>
            <a:picLocks noChangeAspect="1"/>
          </p:cNvPicPr>
          <p:nvPr/>
        </p:nvPicPr>
        <p:blipFill rotWithShape="1">
          <a:blip r:embed="rId4">
            <a:alphaModFix amt="35000"/>
          </a:blip>
          <a:srcRect l="11615" r="387" b="-1"/>
          <a:stretch/>
        </p:blipFill>
        <p:spPr>
          <a:xfrm>
            <a:off x="-1601" y="-2"/>
            <a:ext cx="12198884" cy="6858000"/>
          </a:xfrm>
          <a:prstGeom prst="rect">
            <a:avLst/>
          </a:prstGeom>
        </p:spPr>
      </p:pic>
      <p:pic>
        <p:nvPicPr>
          <p:cNvPr id="15" name="Picture 14">
            <a:extLst>
              <a:ext uri="{FF2B5EF4-FFF2-40B4-BE49-F238E27FC236}">
                <a16:creationId xmlns:a16="http://schemas.microsoft.com/office/drawing/2014/main" xmlns="" id="{21AF192C-698D-4635-9C9F-F9769A56A9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5">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xmlns="" id="{9FB28281-3783-403A-B1AB-0182A003DFE3}"/>
              </a:ext>
            </a:extLst>
          </p:cNvPr>
          <p:cNvSpPr>
            <a:spLocks noGrp="1"/>
          </p:cNvSpPr>
          <p:nvPr>
            <p:ph type="ctrTitle"/>
          </p:nvPr>
        </p:nvSpPr>
        <p:spPr>
          <a:xfrm>
            <a:off x="2292054" y="3428998"/>
            <a:ext cx="5816024" cy="2623459"/>
          </a:xfrm>
        </p:spPr>
        <p:txBody>
          <a:bodyPr>
            <a:normAutofit/>
          </a:bodyPr>
          <a:lstStyle/>
          <a:p>
            <a:pPr algn="ctr"/>
            <a:r>
              <a:rPr lang="en-US" sz="5400" dirty="0">
                <a:cs typeface="Arial"/>
              </a:rPr>
              <a:t>Project SEARCH</a:t>
            </a:r>
            <a:endParaRPr lang="en-US" sz="5400" dirty="0"/>
          </a:p>
        </p:txBody>
      </p:sp>
      <p:sp>
        <p:nvSpPr>
          <p:cNvPr id="3" name="Subtitle 2">
            <a:extLst>
              <a:ext uri="{FF2B5EF4-FFF2-40B4-BE49-F238E27FC236}">
                <a16:creationId xmlns:a16="http://schemas.microsoft.com/office/drawing/2014/main" xmlns="" id="{C4542EAC-8BF3-4BFD-9891-145BC49409C2}"/>
              </a:ext>
            </a:extLst>
          </p:cNvPr>
          <p:cNvSpPr>
            <a:spLocks noGrp="1"/>
          </p:cNvSpPr>
          <p:nvPr>
            <p:ph type="subTitle" idx="1"/>
          </p:nvPr>
        </p:nvSpPr>
        <p:spPr>
          <a:xfrm>
            <a:off x="2451093" y="4209729"/>
            <a:ext cx="5676648" cy="437751"/>
          </a:xfrm>
        </p:spPr>
        <p:txBody>
          <a:bodyPr>
            <a:normAutofit/>
          </a:bodyPr>
          <a:lstStyle/>
          <a:p>
            <a:r>
              <a:rPr lang="en-US" sz="2000" dirty="0">
                <a:cs typeface="Arial"/>
              </a:rPr>
              <a:t>At Pratt Institute </a:t>
            </a:r>
            <a:endParaRPr lang="en-US" sz="2000" dirty="0"/>
          </a:p>
        </p:txBody>
      </p:sp>
      <p:sp>
        <p:nvSpPr>
          <p:cNvPr id="17" name="Rectangle 16">
            <a:extLst>
              <a:ext uri="{FF2B5EF4-FFF2-40B4-BE49-F238E27FC236}">
                <a16:creationId xmlns:a16="http://schemas.microsoft.com/office/drawing/2014/main" xmlns="" id="{14E56C4B-C9E0-4F01-AF43-E69279A06A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C654A17-56DA-4921-A42B-DE255FA66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BC30C63-597D-47A8-ABF0-707AF29AD934}"/>
              </a:ext>
            </a:extLst>
          </p:cNvPr>
          <p:cNvSpPr txBox="1"/>
          <p:nvPr/>
        </p:nvSpPr>
        <p:spPr>
          <a:xfrm>
            <a:off x="5180263" y="2930525"/>
            <a:ext cx="2286000" cy="317500"/>
          </a:xfrm>
          <a:prstGeom prst="rect">
            <a:avLst/>
          </a:prstGeom>
        </p:spPr>
        <p:txBody>
          <a:bodyPr lIns="91440" tIns="45720" rIns="91440" bIns="45720" anchor="t">
            <a:normAutofit fontScale="92500" lnSpcReduction="20000"/>
          </a:bodyPr>
          <a:lstStyle/>
          <a:p>
            <a:endParaRPr lang="en-US" dirty="0">
              <a:cs typeface="Arial"/>
            </a:endParaRPr>
          </a:p>
        </p:txBody>
      </p:sp>
    </p:spTree>
    <p:extLst>
      <p:ext uri="{BB962C8B-B14F-4D97-AF65-F5344CB8AC3E}">
        <p14:creationId xmlns:p14="http://schemas.microsoft.com/office/powerpoint/2010/main" val="5537265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normAutofit/>
          </a:bodyPr>
          <a:lstStyle/>
          <a:p>
            <a:pPr algn="ctr" eaLnBrk="1" fontAlgn="auto" hangingPunct="1">
              <a:spcAft>
                <a:spcPts val="0"/>
              </a:spcAft>
              <a:defRPr/>
            </a:pPr>
            <a:r>
              <a:rPr lang="en-US" sz="6000" b="1" dirty="0">
                <a:solidFill>
                  <a:schemeClr val="accent1">
                    <a:tint val="88000"/>
                    <a:satMod val="150000"/>
                  </a:schemeClr>
                </a:solidFill>
              </a:rPr>
              <a:t>Program Schedule</a:t>
            </a:r>
          </a:p>
        </p:txBody>
      </p:sp>
      <p:sp>
        <p:nvSpPr>
          <p:cNvPr id="14339" name="Line 5"/>
          <p:cNvSpPr>
            <a:spLocks noChangeShapeType="1"/>
          </p:cNvSpPr>
          <p:nvPr/>
        </p:nvSpPr>
        <p:spPr bwMode="auto">
          <a:xfrm>
            <a:off x="1524000" y="2449513"/>
            <a:ext cx="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0" name="Line 6"/>
          <p:cNvSpPr>
            <a:spLocks noChangeShapeType="1"/>
          </p:cNvSpPr>
          <p:nvPr/>
        </p:nvSpPr>
        <p:spPr bwMode="auto">
          <a:xfrm>
            <a:off x="10769600" y="2449513"/>
            <a:ext cx="0" cy="533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1" name="Text Box 9"/>
          <p:cNvSpPr txBox="1">
            <a:spLocks noChangeArrowheads="1"/>
          </p:cNvSpPr>
          <p:nvPr/>
        </p:nvSpPr>
        <p:spPr bwMode="auto">
          <a:xfrm>
            <a:off x="812800" y="2066926"/>
            <a:ext cx="1320800" cy="396875"/>
          </a:xfrm>
          <a:prstGeom prst="rect">
            <a:avLst/>
          </a:prstGeom>
          <a:solidFill>
            <a:srgbClr val="3399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chemeClr val="bg1"/>
                </a:solidFill>
              </a:rPr>
              <a:t>SEPT.</a:t>
            </a:r>
          </a:p>
        </p:txBody>
      </p:sp>
      <p:sp>
        <p:nvSpPr>
          <p:cNvPr id="14342" name="Text Box 10"/>
          <p:cNvSpPr txBox="1">
            <a:spLocks noChangeArrowheads="1"/>
          </p:cNvSpPr>
          <p:nvPr/>
        </p:nvSpPr>
        <p:spPr bwMode="auto">
          <a:xfrm>
            <a:off x="9577917" y="2052639"/>
            <a:ext cx="1524000" cy="396875"/>
          </a:xfrm>
          <a:prstGeom prst="rect">
            <a:avLst/>
          </a:prstGeom>
          <a:solidFill>
            <a:srgbClr val="A5002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a:solidFill>
                  <a:schemeClr val="bg1"/>
                </a:solidFill>
              </a:rPr>
              <a:t>JUNE</a:t>
            </a:r>
          </a:p>
        </p:txBody>
      </p:sp>
      <p:sp>
        <p:nvSpPr>
          <p:cNvPr id="14343" name="Text Box 11"/>
          <p:cNvSpPr txBox="1">
            <a:spLocks noChangeArrowheads="1"/>
          </p:cNvSpPr>
          <p:nvPr/>
        </p:nvSpPr>
        <p:spPr bwMode="auto">
          <a:xfrm>
            <a:off x="2336800" y="2981325"/>
            <a:ext cx="233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t>1</a:t>
            </a:r>
            <a:r>
              <a:rPr lang="en-US" altLang="en-US" sz="1600" b="1" baseline="30000"/>
              <a:t>st</a:t>
            </a:r>
            <a:r>
              <a:rPr lang="en-US" altLang="en-US" sz="1600" b="1"/>
              <a:t> rotation</a:t>
            </a:r>
          </a:p>
        </p:txBody>
      </p:sp>
      <p:sp>
        <p:nvSpPr>
          <p:cNvPr id="14344" name="Text Box 12"/>
          <p:cNvSpPr txBox="1">
            <a:spLocks noChangeArrowheads="1"/>
          </p:cNvSpPr>
          <p:nvPr/>
        </p:nvSpPr>
        <p:spPr bwMode="auto">
          <a:xfrm>
            <a:off x="9652000" y="2982913"/>
            <a:ext cx="1727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i="1" dirty="0"/>
              <a:t>Graduate &amp; </a:t>
            </a:r>
            <a:r>
              <a:rPr lang="en-US" altLang="en-US" sz="1400" i="1" dirty="0" smtClean="0"/>
              <a:t>seek </a:t>
            </a:r>
            <a:r>
              <a:rPr lang="en-US" altLang="en-US" sz="1400" i="1" dirty="0"/>
              <a:t>employment</a:t>
            </a:r>
          </a:p>
          <a:p>
            <a:pPr algn="ctr" eaLnBrk="1" hangingPunct="1">
              <a:spcBef>
                <a:spcPct val="50000"/>
              </a:spcBef>
            </a:pPr>
            <a:endParaRPr lang="en-US" altLang="en-US" sz="1200" i="1" dirty="0"/>
          </a:p>
        </p:txBody>
      </p:sp>
      <p:sp>
        <p:nvSpPr>
          <p:cNvPr id="14345" name="Text Box 13"/>
          <p:cNvSpPr txBox="1">
            <a:spLocks noChangeArrowheads="1"/>
          </p:cNvSpPr>
          <p:nvPr/>
        </p:nvSpPr>
        <p:spPr bwMode="auto">
          <a:xfrm>
            <a:off x="609600" y="2982914"/>
            <a:ext cx="172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i="1"/>
              <a:t>Begin PS Program</a:t>
            </a:r>
          </a:p>
        </p:txBody>
      </p:sp>
      <p:sp>
        <p:nvSpPr>
          <p:cNvPr id="14346" name="Text Box 14"/>
          <p:cNvSpPr txBox="1">
            <a:spLocks noChangeArrowheads="1"/>
          </p:cNvSpPr>
          <p:nvPr/>
        </p:nvSpPr>
        <p:spPr bwMode="auto">
          <a:xfrm>
            <a:off x="5181600" y="2981325"/>
            <a:ext cx="233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t>2</a:t>
            </a:r>
            <a:r>
              <a:rPr lang="en-US" altLang="en-US" sz="1600" b="1" baseline="30000"/>
              <a:t>nd</a:t>
            </a:r>
            <a:r>
              <a:rPr lang="en-US" altLang="en-US" sz="1600" b="1"/>
              <a:t> rotation</a:t>
            </a:r>
          </a:p>
        </p:txBody>
      </p:sp>
      <p:sp>
        <p:nvSpPr>
          <p:cNvPr id="14347" name="Text Box 15"/>
          <p:cNvSpPr txBox="1">
            <a:spLocks noChangeArrowheads="1"/>
          </p:cNvSpPr>
          <p:nvPr/>
        </p:nvSpPr>
        <p:spPr bwMode="auto">
          <a:xfrm>
            <a:off x="7721600" y="2981325"/>
            <a:ext cx="233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b="1"/>
              <a:t>3</a:t>
            </a:r>
            <a:r>
              <a:rPr lang="en-US" altLang="en-US" sz="1600" b="1" baseline="30000"/>
              <a:t>rd</a:t>
            </a:r>
            <a:r>
              <a:rPr lang="en-US" altLang="en-US" sz="1600" b="1"/>
              <a:t> rotation</a:t>
            </a:r>
          </a:p>
        </p:txBody>
      </p:sp>
      <p:sp>
        <p:nvSpPr>
          <p:cNvPr id="14348" name="AutoShape 16"/>
          <p:cNvSpPr>
            <a:spLocks noChangeArrowheads="1"/>
          </p:cNvSpPr>
          <p:nvPr/>
        </p:nvSpPr>
        <p:spPr bwMode="auto">
          <a:xfrm>
            <a:off x="1219200" y="3667125"/>
            <a:ext cx="508000" cy="1066800"/>
          </a:xfrm>
          <a:prstGeom prst="upArrow">
            <a:avLst>
              <a:gd name="adj1" fmla="val 50000"/>
              <a:gd name="adj2" fmla="val 70000"/>
            </a:avLst>
          </a:prstGeom>
          <a:solidFill>
            <a:srgbClr val="FFFF66"/>
          </a:solidFill>
          <a:ln w="12700">
            <a:solidFill>
              <a:schemeClr val="tx1"/>
            </a:solidFill>
            <a:miter lim="800000"/>
            <a:headEnd type="none" w="sm" len="sm"/>
            <a:tailEnd type="none" w="sm" len="sm"/>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700">
              <a:solidFill>
                <a:schemeClr val="hlink"/>
              </a:solidFill>
            </a:endParaRPr>
          </a:p>
        </p:txBody>
      </p:sp>
      <p:sp>
        <p:nvSpPr>
          <p:cNvPr id="14349" name="Text Box 17"/>
          <p:cNvSpPr txBox="1">
            <a:spLocks noChangeArrowheads="1"/>
          </p:cNvSpPr>
          <p:nvPr/>
        </p:nvSpPr>
        <p:spPr bwMode="auto">
          <a:xfrm>
            <a:off x="1437217" y="4048126"/>
            <a:ext cx="1727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i="1"/>
              <a:t>1-week  Orientation</a:t>
            </a:r>
          </a:p>
        </p:txBody>
      </p:sp>
      <p:sp>
        <p:nvSpPr>
          <p:cNvPr id="116754" name="Text Box 18"/>
          <p:cNvSpPr txBox="1">
            <a:spLocks noChangeArrowheads="1"/>
          </p:cNvSpPr>
          <p:nvPr/>
        </p:nvSpPr>
        <p:spPr bwMode="auto">
          <a:xfrm>
            <a:off x="4094401" y="3514725"/>
            <a:ext cx="184731" cy="615553"/>
          </a:xfrm>
          <a:prstGeom prst="rect">
            <a:avLst/>
          </a:prstGeom>
          <a:noFill/>
          <a:ln w="12700">
            <a:noFill/>
            <a:miter lim="800000"/>
            <a:headEnd type="none" w="sm" len="sm"/>
            <a:tailEnd type="none" w="sm" len="sm"/>
          </a:ln>
          <a:effectLst/>
        </p:spPr>
        <p:txBody>
          <a:bodyPr wrap="none">
            <a:spAutoFit/>
          </a:bodyPr>
          <a:lstStyle/>
          <a:p>
            <a:pPr algn="ctr" eaLnBrk="1" hangingPunct="1">
              <a:defRPr/>
            </a:pPr>
            <a:endParaRPr lang="en-US" sz="3400">
              <a:solidFill>
                <a:schemeClr val="hlink"/>
              </a:solidFill>
              <a:effectLst>
                <a:outerShdw blurRad="38100" dist="38100" dir="2700000" algn="tl">
                  <a:srgbClr val="C0C0C0"/>
                </a:outerShdw>
              </a:effectLst>
            </a:endParaRPr>
          </a:p>
        </p:txBody>
      </p:sp>
      <p:sp>
        <p:nvSpPr>
          <p:cNvPr id="14351" name="Text Box 20"/>
          <p:cNvSpPr txBox="1">
            <a:spLocks noChangeArrowheads="1"/>
          </p:cNvSpPr>
          <p:nvPr/>
        </p:nvSpPr>
        <p:spPr bwMode="auto">
          <a:xfrm>
            <a:off x="4064000" y="3530601"/>
            <a:ext cx="162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t>Transition Week</a:t>
            </a:r>
          </a:p>
        </p:txBody>
      </p:sp>
      <p:sp>
        <p:nvSpPr>
          <p:cNvPr id="14352" name="Text Box 21"/>
          <p:cNvSpPr txBox="1">
            <a:spLocks noChangeArrowheads="1"/>
          </p:cNvSpPr>
          <p:nvPr/>
        </p:nvSpPr>
        <p:spPr bwMode="auto">
          <a:xfrm>
            <a:off x="6807200" y="3606800"/>
            <a:ext cx="17441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t>Transition Week</a:t>
            </a:r>
          </a:p>
        </p:txBody>
      </p:sp>
      <p:sp>
        <p:nvSpPr>
          <p:cNvPr id="14353" name="Line 22"/>
          <p:cNvSpPr>
            <a:spLocks noChangeShapeType="1"/>
          </p:cNvSpPr>
          <p:nvPr/>
        </p:nvSpPr>
        <p:spPr bwMode="auto">
          <a:xfrm>
            <a:off x="1524000" y="2971801"/>
            <a:ext cx="9245600" cy="952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4" name="Line 25"/>
          <p:cNvSpPr>
            <a:spLocks noChangeShapeType="1"/>
          </p:cNvSpPr>
          <p:nvPr/>
        </p:nvSpPr>
        <p:spPr bwMode="auto">
          <a:xfrm>
            <a:off x="4876800" y="2601913"/>
            <a:ext cx="0" cy="91281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5" name="Line 26"/>
          <p:cNvSpPr>
            <a:spLocks noChangeShapeType="1"/>
          </p:cNvSpPr>
          <p:nvPr/>
        </p:nvSpPr>
        <p:spPr bwMode="auto">
          <a:xfrm>
            <a:off x="7721600" y="2601913"/>
            <a:ext cx="0" cy="91281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3412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xmlns=""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8">
            <a:extLst>
              <a:ext uri="{FF2B5EF4-FFF2-40B4-BE49-F238E27FC236}">
                <a16:creationId xmlns:a16="http://schemas.microsoft.com/office/drawing/2014/main" xmlns=""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0">
            <a:extLst>
              <a:ext uri="{FF2B5EF4-FFF2-40B4-BE49-F238E27FC236}">
                <a16:creationId xmlns:a16="http://schemas.microsoft.com/office/drawing/2014/main" xmlns=""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2">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xmlns="" id="{B4761049-9F53-4841-B0B0-7D578DB7C836}"/>
              </a:ext>
            </a:extLst>
          </p:cNvPr>
          <p:cNvSpPr>
            <a:spLocks noGrp="1"/>
          </p:cNvSpPr>
          <p:nvPr>
            <p:ph type="title"/>
          </p:nvPr>
        </p:nvSpPr>
        <p:spPr>
          <a:xfrm>
            <a:off x="2611808" y="808056"/>
            <a:ext cx="7958331" cy="1077229"/>
          </a:xfrm>
        </p:spPr>
        <p:txBody>
          <a:bodyPr>
            <a:normAutofit/>
          </a:bodyPr>
          <a:lstStyle/>
          <a:p>
            <a:pPr algn="ctr"/>
            <a:r>
              <a:rPr lang="en-US" dirty="0">
                <a:solidFill>
                  <a:schemeClr val="tx2"/>
                </a:solidFill>
                <a:ea typeface="+mj-lt"/>
                <a:cs typeface="+mj-lt"/>
              </a:rPr>
              <a:t>Program Meetings</a:t>
            </a:r>
            <a:endParaRPr lang="en-US" dirty="0">
              <a:solidFill>
                <a:schemeClr val="tx2"/>
              </a:solidFill>
              <a:cs typeface="Arial" panose="020B0604020202020204"/>
            </a:endParaRPr>
          </a:p>
        </p:txBody>
      </p:sp>
      <p:sp>
        <p:nvSpPr>
          <p:cNvPr id="20" name="Rectangle 22">
            <a:extLst>
              <a:ext uri="{FF2B5EF4-FFF2-40B4-BE49-F238E27FC236}">
                <a16:creationId xmlns:a16="http://schemas.microsoft.com/office/drawing/2014/main" xmlns=""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4">
            <a:extLst>
              <a:ext uri="{FF2B5EF4-FFF2-40B4-BE49-F238E27FC236}">
                <a16:creationId xmlns:a16="http://schemas.microsoft.com/office/drawing/2014/main" xmlns=""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xmlns="" id="{979EE7E2-E1C6-474F-B43B-1D00DE920C64}"/>
              </a:ext>
            </a:extLst>
          </p:cNvPr>
          <p:cNvGraphicFramePr>
            <a:graphicFrameLocks noGrp="1"/>
          </p:cNvGraphicFramePr>
          <p:nvPr>
            <p:ph idx="1"/>
            <p:extLst>
              <p:ext uri="{D42A27DB-BD31-4B8C-83A1-F6EECF244321}">
                <p14:modId xmlns:p14="http://schemas.microsoft.com/office/powerpoint/2010/main" val="441432883"/>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52B89-42AE-4107-9E02-4053928D5CB2}"/>
              </a:ext>
            </a:extLst>
          </p:cNvPr>
          <p:cNvSpPr>
            <a:spLocks noGrp="1"/>
          </p:cNvSpPr>
          <p:nvPr>
            <p:ph type="title"/>
          </p:nvPr>
        </p:nvSpPr>
        <p:spPr>
          <a:xfrm>
            <a:off x="266702" y="230901"/>
            <a:ext cx="11753847" cy="821441"/>
          </a:xfrm>
        </p:spPr>
        <p:txBody>
          <a:bodyPr>
            <a:noAutofit/>
          </a:bodyPr>
          <a:lstStyle/>
          <a:p>
            <a:pPr algn="ctr"/>
            <a:r>
              <a:rPr lang="en-US" sz="5400" b="1" u="sng" dirty="0"/>
              <a:t>Internships at Pratt</a:t>
            </a:r>
          </a:p>
        </p:txBody>
      </p:sp>
      <p:pic>
        <p:nvPicPr>
          <p:cNvPr id="6" name="Picture 5">
            <a:extLst>
              <a:ext uri="{FF2B5EF4-FFF2-40B4-BE49-F238E27FC236}">
                <a16:creationId xmlns="" xmlns:a16="http://schemas.microsoft.com/office/drawing/2014/main" id="{6A0386D2-6142-46CF-8B12-12C44C9ADE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29" y="1188218"/>
            <a:ext cx="1856968" cy="2240781"/>
          </a:xfrm>
          <a:prstGeom prst="rect">
            <a:avLst/>
          </a:prstGeom>
        </p:spPr>
      </p:pic>
      <p:pic>
        <p:nvPicPr>
          <p:cNvPr id="8" name="Picture 7">
            <a:extLst>
              <a:ext uri="{FF2B5EF4-FFF2-40B4-BE49-F238E27FC236}">
                <a16:creationId xmlns="" xmlns:a16="http://schemas.microsoft.com/office/drawing/2014/main" id="{4EE061E8-C2CE-417B-BD2E-514084AA5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237" y="1188219"/>
            <a:ext cx="1856382" cy="2240781"/>
          </a:xfrm>
          <a:prstGeom prst="rect">
            <a:avLst/>
          </a:prstGeom>
        </p:spPr>
      </p:pic>
      <p:sp>
        <p:nvSpPr>
          <p:cNvPr id="9" name="AutoShape 2" descr="blob:https://nycdoe-my.sharepoint.com/c82eb24b-ffd8-44f6-87ff-27bfcc0bd93c">
            <a:extLst>
              <a:ext uri="{FF2B5EF4-FFF2-40B4-BE49-F238E27FC236}">
                <a16:creationId xmlns="" xmlns:a16="http://schemas.microsoft.com/office/drawing/2014/main" id="{93B3811D-8037-4D85-B0D7-9E8CA7AAC1C9}"/>
              </a:ext>
            </a:extLst>
          </p:cNvPr>
          <p:cNvSpPr>
            <a:spLocks noChangeAspect="1" noChangeArrowheads="1"/>
          </p:cNvSpPr>
          <p:nvPr/>
        </p:nvSpPr>
        <p:spPr bwMode="auto">
          <a:xfrm>
            <a:off x="5943600" y="2159466"/>
            <a:ext cx="1421934" cy="1421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 xmlns:a16="http://schemas.microsoft.com/office/drawing/2014/main" id="{44F0DBA2-2CCE-419F-B6BD-42296F9D808B}"/>
              </a:ext>
            </a:extLst>
          </p:cNvPr>
          <p:cNvPicPr>
            <a:picLocks noChangeAspect="1"/>
          </p:cNvPicPr>
          <p:nvPr/>
        </p:nvPicPr>
        <p:blipFill>
          <a:blip r:embed="rId4"/>
          <a:stretch>
            <a:fillRect/>
          </a:stretch>
        </p:blipFill>
        <p:spPr>
          <a:xfrm>
            <a:off x="2176194" y="3889671"/>
            <a:ext cx="1750566" cy="2233540"/>
          </a:xfrm>
          <a:prstGeom prst="rect">
            <a:avLst/>
          </a:prstGeom>
        </p:spPr>
      </p:pic>
      <p:pic>
        <p:nvPicPr>
          <p:cNvPr id="14" name="Picture 13">
            <a:extLst>
              <a:ext uri="{FF2B5EF4-FFF2-40B4-BE49-F238E27FC236}">
                <a16:creationId xmlns="" xmlns:a16="http://schemas.microsoft.com/office/drawing/2014/main" id="{76CAA10D-196E-48E4-B3DF-78D718B6F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5287" y="1188218"/>
            <a:ext cx="1856381" cy="2240781"/>
          </a:xfrm>
          <a:prstGeom prst="rect">
            <a:avLst/>
          </a:prstGeom>
        </p:spPr>
      </p:pic>
      <p:pic>
        <p:nvPicPr>
          <p:cNvPr id="18" name="Picture 17">
            <a:extLst>
              <a:ext uri="{FF2B5EF4-FFF2-40B4-BE49-F238E27FC236}">
                <a16:creationId xmlns="" xmlns:a16="http://schemas.microsoft.com/office/drawing/2014/main" id="{C577A726-8FCE-4CAE-9101-BAAD050364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644" y="1189534"/>
            <a:ext cx="1901301" cy="2251372"/>
          </a:xfrm>
          <a:prstGeom prst="rect">
            <a:avLst/>
          </a:prstGeom>
        </p:spPr>
      </p:pic>
      <p:pic>
        <p:nvPicPr>
          <p:cNvPr id="20" name="Picture 19">
            <a:extLst>
              <a:ext uri="{FF2B5EF4-FFF2-40B4-BE49-F238E27FC236}">
                <a16:creationId xmlns="" xmlns:a16="http://schemas.microsoft.com/office/drawing/2014/main" id="{6D0F1EA3-03B4-497E-A1D8-06CD8747A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8487" y="1188219"/>
            <a:ext cx="1949864" cy="2240781"/>
          </a:xfrm>
          <a:prstGeom prst="rect">
            <a:avLst/>
          </a:prstGeom>
        </p:spPr>
      </p:pic>
      <p:pic>
        <p:nvPicPr>
          <p:cNvPr id="22" name="Picture 21">
            <a:extLst>
              <a:ext uri="{FF2B5EF4-FFF2-40B4-BE49-F238E27FC236}">
                <a16:creationId xmlns="" xmlns:a16="http://schemas.microsoft.com/office/drawing/2014/main" id="{84AC6AA5-5E0A-4AE9-9557-4DE288D390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5406" y="3913484"/>
            <a:ext cx="2688856" cy="2190370"/>
          </a:xfrm>
          <a:prstGeom prst="rect">
            <a:avLst/>
          </a:prstGeom>
        </p:spPr>
      </p:pic>
      <p:sp>
        <p:nvSpPr>
          <p:cNvPr id="24" name="TextBox 23">
            <a:extLst>
              <a:ext uri="{FF2B5EF4-FFF2-40B4-BE49-F238E27FC236}">
                <a16:creationId xmlns="" xmlns:a16="http://schemas.microsoft.com/office/drawing/2014/main" id="{90F43FBD-8367-4C8C-B65B-948A64C58BD8}"/>
              </a:ext>
            </a:extLst>
          </p:cNvPr>
          <p:cNvSpPr txBox="1"/>
          <p:nvPr/>
        </p:nvSpPr>
        <p:spPr>
          <a:xfrm>
            <a:off x="1186254" y="3391571"/>
            <a:ext cx="1409350" cy="400110"/>
          </a:xfrm>
          <a:prstGeom prst="rect">
            <a:avLst/>
          </a:prstGeom>
          <a:noFill/>
        </p:spPr>
        <p:txBody>
          <a:bodyPr wrap="square" lIns="91440" tIns="45720" rIns="91440" bIns="45720" rtlCol="0" anchor="t">
            <a:spAutoFit/>
          </a:bodyPr>
          <a:lstStyle/>
          <a:p>
            <a:pPr algn="ctr"/>
            <a:r>
              <a:rPr lang="en-US" sz="2000" b="1" dirty="0">
                <a:solidFill>
                  <a:srgbClr val="FFFF00"/>
                </a:solidFill>
              </a:rPr>
              <a:t>Cafeteria</a:t>
            </a:r>
          </a:p>
        </p:txBody>
      </p:sp>
      <p:sp>
        <p:nvSpPr>
          <p:cNvPr id="25" name="TextBox 24">
            <a:extLst>
              <a:ext uri="{FF2B5EF4-FFF2-40B4-BE49-F238E27FC236}">
                <a16:creationId xmlns="" xmlns:a16="http://schemas.microsoft.com/office/drawing/2014/main" id="{864957AC-0A1C-4B85-8EE2-0C76F5B32064}"/>
              </a:ext>
            </a:extLst>
          </p:cNvPr>
          <p:cNvSpPr txBox="1"/>
          <p:nvPr/>
        </p:nvSpPr>
        <p:spPr>
          <a:xfrm>
            <a:off x="3093169" y="3393432"/>
            <a:ext cx="2181475" cy="369332"/>
          </a:xfrm>
          <a:prstGeom prst="rect">
            <a:avLst/>
          </a:prstGeom>
          <a:noFill/>
        </p:spPr>
        <p:txBody>
          <a:bodyPr wrap="square" lIns="91440" tIns="45720" rIns="91440" bIns="45720" rtlCol="0" anchor="t">
            <a:spAutoFit/>
          </a:bodyPr>
          <a:lstStyle/>
          <a:p>
            <a:r>
              <a:rPr lang="en-US" b="1" dirty="0"/>
              <a:t>Groundskeeping</a:t>
            </a:r>
          </a:p>
        </p:txBody>
      </p:sp>
      <p:sp>
        <p:nvSpPr>
          <p:cNvPr id="26" name="TextBox 25">
            <a:extLst>
              <a:ext uri="{FF2B5EF4-FFF2-40B4-BE49-F238E27FC236}">
                <a16:creationId xmlns="" xmlns:a16="http://schemas.microsoft.com/office/drawing/2014/main" id="{B23AE8C5-FEEF-416A-A7C3-2AF57E495FDE}"/>
              </a:ext>
            </a:extLst>
          </p:cNvPr>
          <p:cNvSpPr txBox="1"/>
          <p:nvPr/>
        </p:nvSpPr>
        <p:spPr>
          <a:xfrm>
            <a:off x="9807549" y="3428999"/>
            <a:ext cx="1502134" cy="400110"/>
          </a:xfrm>
          <a:prstGeom prst="rect">
            <a:avLst/>
          </a:prstGeom>
          <a:noFill/>
        </p:spPr>
        <p:txBody>
          <a:bodyPr wrap="square" lIns="91440" tIns="45720" rIns="91440" bIns="45720" rtlCol="0" anchor="t">
            <a:spAutoFit/>
          </a:bodyPr>
          <a:lstStyle/>
          <a:p>
            <a:pPr algn="ctr"/>
            <a:r>
              <a:rPr lang="en-US" sz="2000" b="1" dirty="0">
                <a:solidFill>
                  <a:srgbClr val="FFFF00"/>
                </a:solidFill>
              </a:rPr>
              <a:t>Registrars</a:t>
            </a:r>
          </a:p>
        </p:txBody>
      </p:sp>
      <p:sp>
        <p:nvSpPr>
          <p:cNvPr id="27" name="TextBox 26">
            <a:extLst>
              <a:ext uri="{FF2B5EF4-FFF2-40B4-BE49-F238E27FC236}">
                <a16:creationId xmlns="" xmlns:a16="http://schemas.microsoft.com/office/drawing/2014/main" id="{A8B7997B-9A96-4984-8622-CE176F4F29EB}"/>
              </a:ext>
            </a:extLst>
          </p:cNvPr>
          <p:cNvSpPr txBox="1"/>
          <p:nvPr/>
        </p:nvSpPr>
        <p:spPr>
          <a:xfrm>
            <a:off x="7563652" y="3381439"/>
            <a:ext cx="1421934" cy="400110"/>
          </a:xfrm>
          <a:prstGeom prst="rect">
            <a:avLst/>
          </a:prstGeom>
          <a:noFill/>
        </p:spPr>
        <p:txBody>
          <a:bodyPr wrap="square" lIns="91440" tIns="45720" rIns="91440" bIns="45720" rtlCol="0" anchor="t">
            <a:spAutoFit/>
          </a:bodyPr>
          <a:lstStyle/>
          <a:p>
            <a:pPr algn="ctr"/>
            <a:r>
              <a:rPr lang="en-US" sz="2000" b="1" dirty="0"/>
              <a:t>Receiving</a:t>
            </a:r>
          </a:p>
        </p:txBody>
      </p:sp>
      <p:sp>
        <p:nvSpPr>
          <p:cNvPr id="28" name="TextBox 27">
            <a:extLst>
              <a:ext uri="{FF2B5EF4-FFF2-40B4-BE49-F238E27FC236}">
                <a16:creationId xmlns="" xmlns:a16="http://schemas.microsoft.com/office/drawing/2014/main" id="{3096F7BA-F833-4B6D-AE71-ED79B41E3E31}"/>
              </a:ext>
            </a:extLst>
          </p:cNvPr>
          <p:cNvSpPr txBox="1"/>
          <p:nvPr/>
        </p:nvSpPr>
        <p:spPr>
          <a:xfrm>
            <a:off x="5179379" y="3406960"/>
            <a:ext cx="2113248" cy="369332"/>
          </a:xfrm>
          <a:prstGeom prst="rect">
            <a:avLst/>
          </a:prstGeom>
          <a:noFill/>
        </p:spPr>
        <p:txBody>
          <a:bodyPr wrap="square" lIns="91440" tIns="45720" rIns="91440" bIns="45720" rtlCol="0" anchor="t">
            <a:spAutoFit/>
          </a:bodyPr>
          <a:lstStyle/>
          <a:p>
            <a:r>
              <a:rPr lang="en-US" b="1" dirty="0">
                <a:solidFill>
                  <a:srgbClr val="FFFF00"/>
                </a:solidFill>
              </a:rPr>
              <a:t>School of Design</a:t>
            </a:r>
          </a:p>
        </p:txBody>
      </p:sp>
      <p:sp>
        <p:nvSpPr>
          <p:cNvPr id="29" name="TextBox 28">
            <a:extLst>
              <a:ext uri="{FF2B5EF4-FFF2-40B4-BE49-F238E27FC236}">
                <a16:creationId xmlns="" xmlns:a16="http://schemas.microsoft.com/office/drawing/2014/main" id="{2A477860-6F06-49C5-A384-6EE83B07C8EC}"/>
              </a:ext>
            </a:extLst>
          </p:cNvPr>
          <p:cNvSpPr txBox="1"/>
          <p:nvPr/>
        </p:nvSpPr>
        <p:spPr>
          <a:xfrm>
            <a:off x="2192218" y="6137765"/>
            <a:ext cx="1523808" cy="400110"/>
          </a:xfrm>
          <a:prstGeom prst="rect">
            <a:avLst/>
          </a:prstGeom>
          <a:noFill/>
        </p:spPr>
        <p:txBody>
          <a:bodyPr wrap="square" lIns="91440" tIns="45720" rIns="91440" bIns="45720" rtlCol="0" anchor="t">
            <a:spAutoFit/>
          </a:bodyPr>
          <a:lstStyle/>
          <a:p>
            <a:pPr algn="ctr"/>
            <a:r>
              <a:rPr lang="en-US" sz="2000" b="1" dirty="0"/>
              <a:t>Mailroom</a:t>
            </a:r>
          </a:p>
        </p:txBody>
      </p:sp>
      <p:sp>
        <p:nvSpPr>
          <p:cNvPr id="30" name="TextBox 29">
            <a:extLst>
              <a:ext uri="{FF2B5EF4-FFF2-40B4-BE49-F238E27FC236}">
                <a16:creationId xmlns="" xmlns:a16="http://schemas.microsoft.com/office/drawing/2014/main" id="{CEFC3139-FD44-4F8F-83BC-F26E0BA4BAD7}"/>
              </a:ext>
            </a:extLst>
          </p:cNvPr>
          <p:cNvSpPr txBox="1"/>
          <p:nvPr/>
        </p:nvSpPr>
        <p:spPr>
          <a:xfrm>
            <a:off x="4803174" y="6150227"/>
            <a:ext cx="1665609" cy="400110"/>
          </a:xfrm>
          <a:prstGeom prst="rect">
            <a:avLst/>
          </a:prstGeom>
          <a:noFill/>
        </p:spPr>
        <p:txBody>
          <a:bodyPr wrap="square" lIns="91440" tIns="45720" rIns="91440" bIns="45720" rtlCol="0" anchor="t">
            <a:spAutoFit/>
          </a:bodyPr>
          <a:lstStyle/>
          <a:p>
            <a:r>
              <a:rPr lang="en-US" sz="2000" b="1" dirty="0">
                <a:solidFill>
                  <a:srgbClr val="FFFF00"/>
                </a:solidFill>
              </a:rPr>
              <a:t>Comptroller</a:t>
            </a:r>
          </a:p>
        </p:txBody>
      </p:sp>
      <p:sp>
        <p:nvSpPr>
          <p:cNvPr id="3" name="TextBox 2">
            <a:extLst>
              <a:ext uri="{FF2B5EF4-FFF2-40B4-BE49-F238E27FC236}">
                <a16:creationId xmlns="" xmlns:a16="http://schemas.microsoft.com/office/drawing/2014/main" id="{93BC3C42-911E-CC08-A09B-3E6DCBEF15A0}"/>
              </a:ext>
            </a:extLst>
          </p:cNvPr>
          <p:cNvSpPr txBox="1"/>
          <p:nvPr/>
        </p:nvSpPr>
        <p:spPr>
          <a:xfrm>
            <a:off x="7752908" y="4293956"/>
            <a:ext cx="4304107" cy="12122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sz="2400" b="1" dirty="0">
                <a:cs typeface="Calibri"/>
              </a:rPr>
              <a:t>Facilities</a:t>
            </a:r>
          </a:p>
          <a:p>
            <a:pPr marL="285750" indent="-285750">
              <a:buFont typeface="Arial"/>
              <a:buChar char="•"/>
            </a:pPr>
            <a:r>
              <a:rPr lang="en-US" sz="2400" b="1" dirty="0">
                <a:cs typeface="Calibri"/>
              </a:rPr>
              <a:t>Admissions</a:t>
            </a:r>
          </a:p>
          <a:p>
            <a:pPr marL="285750" indent="-285750">
              <a:buFont typeface="Arial"/>
              <a:buChar char="•"/>
            </a:pPr>
            <a:r>
              <a:rPr lang="en-US" sz="2400" b="1" dirty="0">
                <a:cs typeface="Calibri"/>
              </a:rPr>
              <a:t>IT-Instructional Technologies</a:t>
            </a:r>
          </a:p>
        </p:txBody>
      </p:sp>
    </p:spTree>
    <p:extLst>
      <p:ext uri="{BB962C8B-B14F-4D97-AF65-F5344CB8AC3E}">
        <p14:creationId xmlns:p14="http://schemas.microsoft.com/office/powerpoint/2010/main" val="62983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290"/>
            <a:ext cx="10515600" cy="1325563"/>
          </a:xfrm>
        </p:spPr>
        <p:txBody>
          <a:bodyPr>
            <a:normAutofit/>
          </a:bodyPr>
          <a:lstStyle/>
          <a:p>
            <a:pPr algn="ctr"/>
            <a:r>
              <a:rPr lang="en-US" sz="6000" b="1" u="sng"/>
              <a:t>Employment Outcomes</a:t>
            </a:r>
          </a:p>
        </p:txBody>
      </p:sp>
      <p:sp>
        <p:nvSpPr>
          <p:cNvPr id="3" name="Content Placeholder 2"/>
          <p:cNvSpPr>
            <a:spLocks noGrp="1"/>
          </p:cNvSpPr>
          <p:nvPr>
            <p:ph idx="1"/>
          </p:nvPr>
        </p:nvSpPr>
        <p:spPr>
          <a:xfrm>
            <a:off x="838200" y="1299412"/>
            <a:ext cx="10515600" cy="5450304"/>
          </a:xfrm>
        </p:spPr>
        <p:txBody>
          <a:bodyPr vert="horz" lIns="91440" tIns="45720" rIns="91440" bIns="45720" rtlCol="0" anchor="t">
            <a:normAutofit/>
          </a:bodyPr>
          <a:lstStyle/>
          <a:p>
            <a:pPr marL="0" indent="0" algn="ctr">
              <a:buNone/>
            </a:pPr>
            <a:r>
              <a:rPr lang="en-US" sz="2800" b="1" u="sng" dirty="0"/>
              <a:t>2020 Graduates</a:t>
            </a:r>
          </a:p>
          <a:p>
            <a:pPr marL="0" lvl="0" indent="0" algn="ctr">
              <a:buNone/>
            </a:pPr>
            <a:r>
              <a:rPr lang="en-US" sz="2800" dirty="0"/>
              <a:t>6 out of 7 </a:t>
            </a:r>
            <a:r>
              <a:rPr lang="en-US" sz="2800" dirty="0" smtClean="0"/>
              <a:t>employed</a:t>
            </a:r>
          </a:p>
          <a:p>
            <a:pPr marL="0" lvl="0" indent="0" algn="ctr">
              <a:buNone/>
            </a:pPr>
            <a:endParaRPr lang="en-US" sz="800" dirty="0">
              <a:solidFill>
                <a:prstClr val="black"/>
              </a:solidFill>
            </a:endParaRPr>
          </a:p>
          <a:p>
            <a:pPr marL="0" lvl="0" indent="0" algn="ctr">
              <a:buNone/>
            </a:pPr>
            <a:r>
              <a:rPr lang="en-US" sz="2800" b="1" u="sng" dirty="0"/>
              <a:t>2021 Graduates (*covid year)</a:t>
            </a:r>
            <a:endParaRPr lang="en-US" sz="2800" b="1" u="sng" dirty="0">
              <a:cs typeface="Calibri"/>
            </a:endParaRPr>
          </a:p>
          <a:p>
            <a:pPr marL="0" lvl="0" indent="0" algn="ctr">
              <a:buNone/>
            </a:pPr>
            <a:r>
              <a:rPr lang="en-US" sz="2800" dirty="0"/>
              <a:t>4 out of 8 </a:t>
            </a:r>
            <a:r>
              <a:rPr lang="en-US" sz="2800" dirty="0" smtClean="0"/>
              <a:t>employed</a:t>
            </a:r>
          </a:p>
          <a:p>
            <a:pPr marL="0" lvl="0" indent="0" algn="ctr">
              <a:buNone/>
            </a:pPr>
            <a:endParaRPr lang="en-US" sz="800" dirty="0"/>
          </a:p>
          <a:p>
            <a:pPr marL="0" indent="0" algn="ctr">
              <a:buNone/>
            </a:pPr>
            <a:r>
              <a:rPr lang="en-US" sz="2800" b="1" u="sng" dirty="0"/>
              <a:t>2022 Graduates</a:t>
            </a:r>
            <a:endParaRPr lang="en-US" sz="2800" b="1" u="sng" dirty="0">
              <a:cs typeface="Calibri"/>
            </a:endParaRPr>
          </a:p>
          <a:p>
            <a:pPr marL="0" indent="0" algn="ctr">
              <a:buNone/>
            </a:pPr>
            <a:r>
              <a:rPr lang="en-US" sz="2800" dirty="0"/>
              <a:t>6</a:t>
            </a:r>
            <a:r>
              <a:rPr lang="en-US" sz="2800" dirty="0" smtClean="0"/>
              <a:t> </a:t>
            </a:r>
            <a:r>
              <a:rPr lang="en-US" sz="2800" dirty="0"/>
              <a:t>out of 9 employed </a:t>
            </a:r>
            <a:endParaRPr lang="en-US" sz="2800" dirty="0">
              <a:cs typeface="Calibri"/>
            </a:endParaRPr>
          </a:p>
          <a:p>
            <a:pPr marL="0" indent="0" algn="ctr">
              <a:buNone/>
            </a:pPr>
            <a:endParaRPr lang="en-US" sz="2800" b="1" dirty="0"/>
          </a:p>
          <a:p>
            <a:pPr marL="0" indent="0">
              <a:buNone/>
            </a:pPr>
            <a:endParaRPr lang="en-US" sz="2800" dirty="0"/>
          </a:p>
        </p:txBody>
      </p:sp>
    </p:spTree>
    <p:extLst>
      <p:ext uri="{BB962C8B-B14F-4D97-AF65-F5344CB8AC3E}">
        <p14:creationId xmlns:p14="http://schemas.microsoft.com/office/powerpoint/2010/main" val="191781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A53581F1-58F0-4AB7-A8A0-209066727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4" descr="A picture containing sky, outdoor, city, highway&#10;&#10;Description automatically generated">
            <a:extLst>
              <a:ext uri="{FF2B5EF4-FFF2-40B4-BE49-F238E27FC236}">
                <a16:creationId xmlns:a16="http://schemas.microsoft.com/office/drawing/2014/main" xmlns="" id="{ECA3251D-9BA5-43F2-BB9E-EBF6DE51305C}"/>
              </a:ext>
            </a:extLst>
          </p:cNvPr>
          <p:cNvPicPr>
            <a:picLocks noChangeAspect="1"/>
          </p:cNvPicPr>
          <p:nvPr/>
        </p:nvPicPr>
        <p:blipFill rotWithShape="1">
          <a:blip r:embed="rId3"/>
          <a:srcRect t="9091" r="10710"/>
          <a:stretch/>
        </p:blipFill>
        <p:spPr>
          <a:xfrm>
            <a:off x="20" y="227"/>
            <a:ext cx="12191675" cy="6858000"/>
          </a:xfrm>
          <a:prstGeom prst="rect">
            <a:avLst/>
          </a:prstGeom>
        </p:spPr>
      </p:pic>
      <p:pic>
        <p:nvPicPr>
          <p:cNvPr id="41" name="Picture 40">
            <a:extLst>
              <a:ext uri="{FF2B5EF4-FFF2-40B4-BE49-F238E27FC236}">
                <a16:creationId xmlns:a16="http://schemas.microsoft.com/office/drawing/2014/main" xmlns="" id="{7F805E00-AB38-4A7C-BECE-0DED0DECE73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xmlns="" id="{86805C35-00DC-4889-A7FD-065BDE84CE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xmlns="" id="{F4E6F7CC-42A8-4DCA-B793-34EE7A20C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349DF81A-9E35-48CB-A13A-0F3044872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BF782AB-FEB4-4E4B-B045-C02BC6558C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CE9AEC8-2028-4DC9-B804-59013CA966A1}"/>
              </a:ext>
            </a:extLst>
          </p:cNvPr>
          <p:cNvSpPr>
            <a:spLocks noGrp="1"/>
          </p:cNvSpPr>
          <p:nvPr>
            <p:ph type="title"/>
          </p:nvPr>
        </p:nvSpPr>
        <p:spPr>
          <a:xfrm>
            <a:off x="2611809" y="808056"/>
            <a:ext cx="5516236" cy="1077229"/>
          </a:xfrm>
        </p:spPr>
        <p:txBody>
          <a:bodyPr>
            <a:normAutofit/>
          </a:bodyPr>
          <a:lstStyle/>
          <a:p>
            <a:pPr algn="l"/>
            <a:r>
              <a:rPr lang="en-US" dirty="0">
                <a:cs typeface="Arial"/>
              </a:rPr>
              <a:t>Project SEARCH: History</a:t>
            </a:r>
          </a:p>
        </p:txBody>
      </p:sp>
      <p:sp>
        <p:nvSpPr>
          <p:cNvPr id="51" name="Rectangle 50">
            <a:extLst>
              <a:ext uri="{FF2B5EF4-FFF2-40B4-BE49-F238E27FC236}">
                <a16:creationId xmlns:a16="http://schemas.microsoft.com/office/drawing/2014/main" xmlns="" id="{F4E9FDCC-E070-4D2E-9AE6-67D4AE6C0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xmlns="" id="{0A2E25EA-8E48-4A02-9296-F7FAC83BC625}"/>
              </a:ext>
            </a:extLst>
          </p:cNvPr>
          <p:cNvGraphicFramePr>
            <a:graphicFrameLocks noGrp="1"/>
          </p:cNvGraphicFramePr>
          <p:nvPr>
            <p:ph idx="1"/>
            <p:extLst>
              <p:ext uri="{D42A27DB-BD31-4B8C-83A1-F6EECF244321}">
                <p14:modId xmlns:p14="http://schemas.microsoft.com/office/powerpoint/2010/main" val="117080552"/>
              </p:ext>
            </p:extLst>
          </p:nvPr>
        </p:nvGraphicFramePr>
        <p:xfrm>
          <a:off x="2610579" y="2052116"/>
          <a:ext cx="5518026" cy="399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0175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936FA072-D541-4EE8-9DC6-513AAB2B9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2BD4AA0B-889E-42F1-8C61-06B5909880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25">
            <a:extLst>
              <a:ext uri="{FF2B5EF4-FFF2-40B4-BE49-F238E27FC236}">
                <a16:creationId xmlns:a16="http://schemas.microsoft.com/office/drawing/2014/main" xmlns="" id="{27A27B9E-2573-4972-8BC6-6FC372B9F6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2684A4E-2FEB-456B-BFC9-4FEA3CCD5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40668A-F10A-4A7E-9694-87D53154E4AC}"/>
              </a:ext>
            </a:extLst>
          </p:cNvPr>
          <p:cNvSpPr>
            <a:spLocks noGrp="1"/>
          </p:cNvSpPr>
          <p:nvPr>
            <p:ph type="title"/>
          </p:nvPr>
        </p:nvSpPr>
        <p:spPr>
          <a:xfrm>
            <a:off x="1016857" y="2751112"/>
            <a:ext cx="3473753" cy="1770045"/>
          </a:xfrm>
        </p:spPr>
        <p:txBody>
          <a:bodyPr>
            <a:normAutofit/>
          </a:bodyPr>
          <a:lstStyle/>
          <a:p>
            <a:pPr algn="ctr"/>
            <a:r>
              <a:rPr lang="en-US" dirty="0">
                <a:solidFill>
                  <a:schemeClr val="tx2"/>
                </a:solidFill>
                <a:cs typeface="Arial"/>
              </a:rPr>
              <a:t>AHRC NYC : Where We Are Now</a:t>
            </a:r>
            <a:endParaRPr lang="en-US" dirty="0"/>
          </a:p>
        </p:txBody>
      </p:sp>
      <p:graphicFrame>
        <p:nvGraphicFramePr>
          <p:cNvPr id="18" name="Content Placeholder 2">
            <a:extLst>
              <a:ext uri="{FF2B5EF4-FFF2-40B4-BE49-F238E27FC236}">
                <a16:creationId xmlns:a16="http://schemas.microsoft.com/office/drawing/2014/main" xmlns="" id="{32639A85-A43B-49E4-8EB5-F50B6FDCD0A2}"/>
              </a:ext>
            </a:extLst>
          </p:cNvPr>
          <p:cNvGraphicFramePr>
            <a:graphicFrameLocks noGrp="1"/>
          </p:cNvGraphicFramePr>
          <p:nvPr>
            <p:ph idx="1"/>
            <p:extLst>
              <p:ext uri="{D42A27DB-BD31-4B8C-83A1-F6EECF244321}">
                <p14:modId xmlns:p14="http://schemas.microsoft.com/office/powerpoint/2010/main" val="1551839177"/>
              </p:ext>
            </p:extLst>
          </p:nvPr>
        </p:nvGraphicFramePr>
        <p:xfrm>
          <a:off x="4233792" y="290290"/>
          <a:ext cx="7743302" cy="5988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51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028FBE5-2515-4CF7-9061-EDC988E0A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10C2A92B-92F5-430A-A370-FD864418A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xmlns="" id="{C151BBAC-D417-4C14-AAFE-8AAA55B26E0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xmlns="" id="{7DBE5AD7-4CDA-4167-83AD-34003BB38D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D580359-F271-4995-847D-4B9BBE8DE1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FFE338A2-FC59-4CD5-84F6-6D7B39CC57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296E578-999A-4236-887A-76CCFDC74933}"/>
              </a:ext>
            </a:extLst>
          </p:cNvPr>
          <p:cNvSpPr>
            <a:spLocks noGrp="1"/>
          </p:cNvSpPr>
          <p:nvPr>
            <p:ph type="title"/>
          </p:nvPr>
        </p:nvSpPr>
        <p:spPr>
          <a:xfrm>
            <a:off x="1662811" y="469886"/>
            <a:ext cx="8864244" cy="1077229"/>
          </a:xfrm>
        </p:spPr>
        <p:txBody>
          <a:bodyPr>
            <a:normAutofit/>
          </a:bodyPr>
          <a:lstStyle/>
          <a:p>
            <a:pPr algn="ctr"/>
            <a:r>
              <a:rPr lang="en-US" sz="4800" dirty="0">
                <a:solidFill>
                  <a:schemeClr val="tx2"/>
                </a:solidFill>
                <a:ea typeface="+mj-lt"/>
                <a:cs typeface="+mj-lt"/>
              </a:rPr>
              <a:t>Desired Outcomes</a:t>
            </a:r>
            <a:endParaRPr lang="en-US" sz="4800" dirty="0">
              <a:solidFill>
                <a:schemeClr val="tx2"/>
              </a:solidFill>
              <a:cs typeface="Arial"/>
            </a:endParaRPr>
          </a:p>
        </p:txBody>
      </p:sp>
      <p:sp>
        <p:nvSpPr>
          <p:cNvPr id="8" name="Content Placeholder 7">
            <a:extLst>
              <a:ext uri="{FF2B5EF4-FFF2-40B4-BE49-F238E27FC236}">
                <a16:creationId xmlns:a16="http://schemas.microsoft.com/office/drawing/2014/main" xmlns="" id="{5FDFD825-8AA2-4361-BB74-5083694F3750}"/>
              </a:ext>
            </a:extLst>
          </p:cNvPr>
          <p:cNvSpPr>
            <a:spLocks noGrp="1"/>
          </p:cNvSpPr>
          <p:nvPr>
            <p:ph idx="1"/>
          </p:nvPr>
        </p:nvSpPr>
        <p:spPr>
          <a:xfrm>
            <a:off x="6730583" y="1560097"/>
            <a:ext cx="4406682" cy="4876798"/>
          </a:xfrm>
        </p:spPr>
        <p:txBody>
          <a:bodyPr>
            <a:normAutofit/>
          </a:bodyPr>
          <a:lstStyle/>
          <a:p>
            <a:pPr marL="344170" indent="-344170"/>
            <a:r>
              <a:rPr lang="en-US" sz="1800" dirty="0">
                <a:ea typeface="+mn-lt"/>
                <a:cs typeface="+mn-lt"/>
              </a:rPr>
              <a:t>100% Competitive Employment in the Community</a:t>
            </a:r>
          </a:p>
          <a:p>
            <a:pPr marL="344170" indent="-344170"/>
            <a:r>
              <a:rPr lang="en-US" sz="1800" dirty="0">
                <a:ea typeface="+mn-lt"/>
                <a:cs typeface="+mn-lt"/>
              </a:rPr>
              <a:t>Job placement within one year of graduation</a:t>
            </a:r>
          </a:p>
          <a:p>
            <a:pPr marL="344170" indent="-344170"/>
            <a:r>
              <a:rPr lang="en-US" sz="1800" dirty="0">
                <a:ea typeface="+mn-lt"/>
                <a:cs typeface="+mn-lt"/>
              </a:rPr>
              <a:t>Part-time or full-time employment with a minimum of 16 hours per week</a:t>
            </a:r>
            <a:endParaRPr lang="en-US" dirty="0"/>
          </a:p>
          <a:p>
            <a:pPr marL="344170" indent="-344170"/>
            <a:r>
              <a:rPr lang="en-US" sz="1800" dirty="0">
                <a:ea typeface="+mn-lt"/>
                <a:cs typeface="+mn-lt"/>
              </a:rPr>
              <a:t>Change business culture and stereotypes towards people </a:t>
            </a:r>
            <a:r>
              <a:rPr lang="en-US" sz="1800">
                <a:ea typeface="+mn-lt"/>
                <a:cs typeface="+mn-lt"/>
              </a:rPr>
              <a:t>with </a:t>
            </a:r>
            <a:r>
              <a:rPr lang="en-US" sz="1800" smtClean="0">
                <a:ea typeface="+mn-lt"/>
                <a:cs typeface="+mn-lt"/>
              </a:rPr>
              <a:t>disabilities</a:t>
            </a:r>
            <a:endParaRPr lang="en-US" dirty="0"/>
          </a:p>
          <a:p>
            <a:pPr marL="344170" indent="-344170"/>
            <a:r>
              <a:rPr lang="en-US" sz="1800" dirty="0">
                <a:ea typeface="+mn-lt"/>
                <a:cs typeface="+mn-lt"/>
              </a:rPr>
              <a:t>Create a more diverse workforce mirroring the public</a:t>
            </a:r>
            <a:endParaRPr lang="en-US" dirty="0"/>
          </a:p>
        </p:txBody>
      </p:sp>
      <p:sp>
        <p:nvSpPr>
          <p:cNvPr id="23" name="Rectangle 22">
            <a:extLst>
              <a:ext uri="{FF2B5EF4-FFF2-40B4-BE49-F238E27FC236}">
                <a16:creationId xmlns:a16="http://schemas.microsoft.com/office/drawing/2014/main" xmlns="" id="{A8F57220-9A7B-4037-B5C5-8BE03B333B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C7395F80-57E5-4D1B-9A77-E0985B3E83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6922" y="1816768"/>
            <a:ext cx="5104500" cy="4151414"/>
          </a:xfrm>
          <a:prstGeom prst="rect">
            <a:avLst/>
          </a:prstGeom>
        </p:spPr>
      </p:pic>
    </p:spTree>
    <p:extLst>
      <p:ext uri="{BB962C8B-B14F-4D97-AF65-F5344CB8AC3E}">
        <p14:creationId xmlns:p14="http://schemas.microsoft.com/office/powerpoint/2010/main" val="1799042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2" name="Picture 41">
            <a:extLst>
              <a:ext uri="{FF2B5EF4-FFF2-40B4-BE49-F238E27FC236}">
                <a16:creationId xmlns:a16="http://schemas.microsoft.com/office/drawing/2014/main" xmlns=""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4" name="Rectangle 43">
            <a:extLst>
              <a:ext uri="{FF2B5EF4-FFF2-40B4-BE49-F238E27FC236}">
                <a16:creationId xmlns:a16="http://schemas.microsoft.com/office/drawing/2014/main" xmlns=""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xmlns=""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xmlns=""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xmlns=""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xtBox 51">
            <a:extLst>
              <a:ext uri="{FF2B5EF4-FFF2-40B4-BE49-F238E27FC236}">
                <a16:creationId xmlns:a16="http://schemas.microsoft.com/office/drawing/2014/main" xmlns=""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4" name="Rectangle 53">
            <a:extLst>
              <a:ext uri="{FF2B5EF4-FFF2-40B4-BE49-F238E27FC236}">
                <a16:creationId xmlns:a16="http://schemas.microsoft.com/office/drawing/2014/main" xmlns="" id="{55980737-1E33-40A8-819D-C20C41E4F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6ABBD51A-FA48-44B8-B184-A40D7F134F1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8" name="Picture 57">
            <a:extLst>
              <a:ext uri="{FF2B5EF4-FFF2-40B4-BE49-F238E27FC236}">
                <a16:creationId xmlns:a16="http://schemas.microsoft.com/office/drawing/2014/main" xmlns="" id="{510188A9-F0D9-4FE9-85DC-2179145278C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0" name="Rectangle 59">
            <a:extLst>
              <a:ext uri="{FF2B5EF4-FFF2-40B4-BE49-F238E27FC236}">
                <a16:creationId xmlns:a16="http://schemas.microsoft.com/office/drawing/2014/main" xmlns="" id="{32927575-BD84-44B6-BE49-E0C7EDD0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73FDF09A-B960-49F4-BAEB-DA397BDCD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xmlns="" id="{791BE6C0-4118-460B-90C2-160041247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1326612-F614-46D0-B781-3E4A8879BD0A}"/>
              </a:ext>
            </a:extLst>
          </p:cNvPr>
          <p:cNvSpPr>
            <a:spLocks noGrp="1"/>
          </p:cNvSpPr>
          <p:nvPr>
            <p:ph type="title"/>
          </p:nvPr>
        </p:nvSpPr>
        <p:spPr>
          <a:xfrm>
            <a:off x="1388278" y="2927682"/>
            <a:ext cx="2668479" cy="2268559"/>
          </a:xfrm>
        </p:spPr>
        <p:txBody>
          <a:bodyPr vert="horz" lIns="91440" tIns="45720" rIns="91440" bIns="45720" rtlCol="0" anchor="t">
            <a:normAutofit/>
          </a:bodyPr>
          <a:lstStyle/>
          <a:p>
            <a:pPr algn="ctr"/>
            <a:r>
              <a:rPr lang="en-US" sz="3200" dirty="0">
                <a:solidFill>
                  <a:schemeClr val="tx2"/>
                </a:solidFill>
              </a:rPr>
              <a:t>Partnerships</a:t>
            </a:r>
            <a:endParaRPr lang="en-US" sz="3200" dirty="0">
              <a:solidFill>
                <a:schemeClr val="tx2"/>
              </a:solidFill>
              <a:cs typeface="Arial"/>
            </a:endParaRPr>
          </a:p>
        </p:txBody>
      </p:sp>
      <p:pic>
        <p:nvPicPr>
          <p:cNvPr id="7" name="Picture 7" descr="Diagram&#10;&#10;Description automatically generated">
            <a:extLst>
              <a:ext uri="{FF2B5EF4-FFF2-40B4-BE49-F238E27FC236}">
                <a16:creationId xmlns:a16="http://schemas.microsoft.com/office/drawing/2014/main" xmlns="" id="{A04E50AF-BD07-4F61-AE5B-C115AC6DA877}"/>
              </a:ext>
            </a:extLst>
          </p:cNvPr>
          <p:cNvPicPr>
            <a:picLocks noGrp="1" noChangeAspect="1"/>
          </p:cNvPicPr>
          <p:nvPr>
            <p:ph idx="1"/>
          </p:nvPr>
        </p:nvPicPr>
        <p:blipFill>
          <a:blip r:embed="rId5"/>
          <a:stretch>
            <a:fillRect/>
          </a:stretch>
        </p:blipFill>
        <p:spPr>
          <a:xfrm>
            <a:off x="4348087" y="454082"/>
            <a:ext cx="6320006" cy="630676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6" name="Rectangle 65">
            <a:extLst>
              <a:ext uri="{FF2B5EF4-FFF2-40B4-BE49-F238E27FC236}">
                <a16:creationId xmlns:a16="http://schemas.microsoft.com/office/drawing/2014/main" xmlns="" id="{15B5C763-A6E8-4D31-B139-30D083B82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91C8D51F-F24A-4A61-8FAE-BCFB7722A626}"/>
              </a:ext>
            </a:extLst>
          </p:cNvPr>
          <p:cNvSpPr/>
          <p:nvPr/>
        </p:nvSpPr>
        <p:spPr>
          <a:xfrm>
            <a:off x="9067537" y="2838203"/>
            <a:ext cx="1545359" cy="1543792"/>
          </a:xfrm>
          <a:prstGeom prst="ellipse">
            <a:avLst/>
          </a:prstGeom>
          <a:solidFill>
            <a:srgbClr val="40B0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ACCES-VR</a:t>
            </a:r>
          </a:p>
        </p:txBody>
      </p:sp>
      <p:sp>
        <p:nvSpPr>
          <p:cNvPr id="3" name="Oval 2">
            <a:extLst>
              <a:ext uri="{FF2B5EF4-FFF2-40B4-BE49-F238E27FC236}">
                <a16:creationId xmlns:a16="http://schemas.microsoft.com/office/drawing/2014/main" xmlns="" id="{A8495553-F69A-42E3-B544-FFAD69D80E64}"/>
              </a:ext>
            </a:extLst>
          </p:cNvPr>
          <p:cNvSpPr/>
          <p:nvPr/>
        </p:nvSpPr>
        <p:spPr>
          <a:xfrm>
            <a:off x="4345955" y="2838203"/>
            <a:ext cx="1601289" cy="1543793"/>
          </a:xfrm>
          <a:prstGeom prst="ellipse">
            <a:avLst/>
          </a:prstGeom>
          <a:solidFill>
            <a:srgbClr val="40B0D8"/>
          </a:solidFill>
          <a:ln>
            <a:solidFill>
              <a:srgbClr val="40B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NYC Department of Education</a:t>
            </a:r>
          </a:p>
        </p:txBody>
      </p:sp>
      <p:sp>
        <p:nvSpPr>
          <p:cNvPr id="5" name="Oval 4">
            <a:extLst>
              <a:ext uri="{FF2B5EF4-FFF2-40B4-BE49-F238E27FC236}">
                <a16:creationId xmlns:a16="http://schemas.microsoft.com/office/drawing/2014/main" xmlns="" id="{E46A3881-0075-4F60-809C-8467A91F28CD}"/>
              </a:ext>
            </a:extLst>
          </p:cNvPr>
          <p:cNvSpPr/>
          <p:nvPr/>
        </p:nvSpPr>
        <p:spPr>
          <a:xfrm>
            <a:off x="6707778" y="451364"/>
            <a:ext cx="1640576" cy="1559399"/>
          </a:xfrm>
          <a:prstGeom prst="ellipse">
            <a:avLst/>
          </a:prstGeom>
          <a:solidFill>
            <a:srgbClr val="40B0D8"/>
          </a:solidFill>
          <a:ln>
            <a:solidFill>
              <a:srgbClr val="40B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Host Business </a:t>
            </a:r>
          </a:p>
        </p:txBody>
      </p:sp>
      <p:sp>
        <p:nvSpPr>
          <p:cNvPr id="6" name="Oval 5">
            <a:extLst>
              <a:ext uri="{FF2B5EF4-FFF2-40B4-BE49-F238E27FC236}">
                <a16:creationId xmlns:a16="http://schemas.microsoft.com/office/drawing/2014/main" xmlns="" id="{5E817CB4-A5AB-4CE0-95A3-834FF7EAE0B0}"/>
              </a:ext>
            </a:extLst>
          </p:cNvPr>
          <p:cNvSpPr/>
          <p:nvPr/>
        </p:nvSpPr>
        <p:spPr>
          <a:xfrm>
            <a:off x="6388925" y="2462127"/>
            <a:ext cx="2232561" cy="2252377"/>
          </a:xfrm>
          <a:prstGeom prst="ellipse">
            <a:avLst/>
          </a:prstGeom>
          <a:solidFill>
            <a:srgbClr val="40B0D8"/>
          </a:solidFill>
          <a:ln>
            <a:solidFill>
              <a:srgbClr val="40B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a:t>
            </a:r>
          </a:p>
        </p:txBody>
      </p:sp>
      <p:sp>
        <p:nvSpPr>
          <p:cNvPr id="8" name="Oval 7">
            <a:extLst>
              <a:ext uri="{FF2B5EF4-FFF2-40B4-BE49-F238E27FC236}">
                <a16:creationId xmlns:a16="http://schemas.microsoft.com/office/drawing/2014/main" xmlns="" id="{6583BB23-1185-4D26-A948-0676F3D45375}"/>
              </a:ext>
            </a:extLst>
          </p:cNvPr>
          <p:cNvSpPr/>
          <p:nvPr/>
        </p:nvSpPr>
        <p:spPr>
          <a:xfrm>
            <a:off x="6707778" y="5168587"/>
            <a:ext cx="1640576" cy="1592256"/>
          </a:xfrm>
          <a:prstGeom prst="ellipse">
            <a:avLst/>
          </a:prstGeom>
          <a:solidFill>
            <a:srgbClr val="40B0D8"/>
          </a:solidFill>
          <a:ln>
            <a:solidFill>
              <a:srgbClr val="40B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AHRC</a:t>
            </a:r>
          </a:p>
        </p:txBody>
      </p:sp>
    </p:spTree>
    <p:extLst>
      <p:ext uri="{BB962C8B-B14F-4D97-AF65-F5344CB8AC3E}">
        <p14:creationId xmlns:p14="http://schemas.microsoft.com/office/powerpoint/2010/main" val="3319669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0" y="0"/>
            <a:ext cx="10160000" cy="1366838"/>
          </a:xfrm>
        </p:spPr>
        <p:txBody>
          <a:bodyPr>
            <a:normAutofit/>
          </a:bodyPr>
          <a:lstStyle/>
          <a:p>
            <a:pPr algn="ctr" eaLnBrk="1" fontAlgn="auto" hangingPunct="1">
              <a:spcAft>
                <a:spcPts val="0"/>
              </a:spcAft>
              <a:defRPr/>
            </a:pPr>
            <a:r>
              <a:rPr lang="en-US" sz="6000" b="1" u="sng">
                <a:solidFill>
                  <a:schemeClr val="accent1">
                    <a:tint val="88000"/>
                    <a:satMod val="150000"/>
                  </a:schemeClr>
                </a:solidFill>
              </a:rPr>
              <a:t>Program Design</a:t>
            </a:r>
          </a:p>
        </p:txBody>
      </p:sp>
      <p:sp>
        <p:nvSpPr>
          <p:cNvPr id="13315" name="Rectangle 3"/>
          <p:cNvSpPr>
            <a:spLocks noGrp="1" noChangeArrowheads="1"/>
          </p:cNvSpPr>
          <p:nvPr>
            <p:ph idx="4294967295"/>
          </p:nvPr>
        </p:nvSpPr>
        <p:spPr>
          <a:xfrm>
            <a:off x="1151606" y="1227221"/>
            <a:ext cx="10799762" cy="5094538"/>
          </a:xfrm>
        </p:spPr>
        <p:txBody>
          <a:bodyPr>
            <a:normAutofit fontScale="92500" lnSpcReduction="20000"/>
          </a:bodyPr>
          <a:lstStyle/>
          <a:p>
            <a:pPr eaLnBrk="1" hangingPunct="1">
              <a:lnSpc>
                <a:spcPct val="150000"/>
              </a:lnSpc>
            </a:pPr>
            <a:r>
              <a:rPr lang="en-US" altLang="en-US" sz="2800" dirty="0"/>
              <a:t> One year work immersive program</a:t>
            </a:r>
          </a:p>
          <a:p>
            <a:pPr eaLnBrk="1" hangingPunct="1">
              <a:lnSpc>
                <a:spcPct val="150000"/>
              </a:lnSpc>
            </a:pPr>
            <a:r>
              <a:rPr lang="en-US" altLang="en-US" sz="2800" dirty="0"/>
              <a:t> 12 participants – variety of disabilities</a:t>
            </a:r>
          </a:p>
          <a:p>
            <a:pPr eaLnBrk="1" hangingPunct="1">
              <a:lnSpc>
                <a:spcPct val="150000"/>
              </a:lnSpc>
            </a:pPr>
            <a:r>
              <a:rPr lang="en-US" altLang="en-US" sz="2800" dirty="0"/>
              <a:t> Ages 20-21 years old or in their last year of high school</a:t>
            </a:r>
          </a:p>
          <a:p>
            <a:pPr eaLnBrk="1" hangingPunct="1">
              <a:lnSpc>
                <a:spcPct val="100000"/>
              </a:lnSpc>
            </a:pPr>
            <a:r>
              <a:rPr lang="en-US" altLang="en-US" sz="2800" dirty="0"/>
              <a:t> Support from lead teacher employment skills instructor, paraprofessional, and department mentor(s)</a:t>
            </a:r>
          </a:p>
          <a:p>
            <a:pPr eaLnBrk="1" hangingPunct="1">
              <a:lnSpc>
                <a:spcPct val="150000"/>
              </a:lnSpc>
            </a:pPr>
            <a:r>
              <a:rPr lang="en-US" altLang="en-US" sz="2800" dirty="0"/>
              <a:t> 3 internship rotations at 10-12 week intervals </a:t>
            </a:r>
          </a:p>
          <a:p>
            <a:pPr lvl="0">
              <a:lnSpc>
                <a:spcPct val="100000"/>
              </a:lnSpc>
              <a:spcBef>
                <a:spcPts val="600"/>
              </a:spcBef>
            </a:pPr>
            <a:r>
              <a:rPr lang="en-US" altLang="en-US" sz="2800" dirty="0"/>
              <a:t> Program teaches competitive, marketable, transferable  </a:t>
            </a:r>
            <a:r>
              <a:rPr lang="en-US" altLang="en-US" sz="2800" dirty="0" smtClean="0"/>
              <a:t>                  skills </a:t>
            </a:r>
            <a:r>
              <a:rPr lang="en-US" altLang="en-US" sz="2800" dirty="0"/>
              <a:t>for </a:t>
            </a:r>
            <a:r>
              <a:rPr lang="en-US" altLang="en-US" sz="2800" dirty="0" smtClean="0"/>
              <a:t>employment, where interns </a:t>
            </a:r>
            <a:r>
              <a:rPr lang="en-US" sz="2800" dirty="0" smtClean="0"/>
              <a:t>learn a </a:t>
            </a:r>
            <a:r>
              <a:rPr lang="en-US" sz="2800" dirty="0"/>
              <a:t>variety of new </a:t>
            </a:r>
            <a:r>
              <a:rPr lang="en-US" sz="2800" dirty="0" smtClean="0"/>
              <a:t>skills in each department</a:t>
            </a:r>
            <a:endParaRPr lang="en-US" sz="2800" dirty="0"/>
          </a:p>
          <a:p>
            <a:pPr eaLnBrk="1" hangingPunct="1">
              <a:lnSpc>
                <a:spcPct val="100000"/>
              </a:lnSpc>
              <a:spcBef>
                <a:spcPts val="600"/>
              </a:spcBef>
            </a:pPr>
            <a:endParaRPr lang="en-US" altLang="en-US" sz="2800" dirty="0"/>
          </a:p>
          <a:p>
            <a:pPr eaLnBrk="1" hangingPunct="1"/>
            <a:endParaRPr lang="en-US" altLang="en-US" dirty="0">
              <a:solidFill>
                <a:schemeClr val="hlink"/>
              </a:solidFill>
            </a:endParaRPr>
          </a:p>
        </p:txBody>
      </p:sp>
    </p:spTree>
    <p:extLst>
      <p:ext uri="{BB962C8B-B14F-4D97-AF65-F5344CB8AC3E}">
        <p14:creationId xmlns:p14="http://schemas.microsoft.com/office/powerpoint/2010/main" val="163559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Non-College Bound Standardized Students are Welcomed</a:t>
            </a:r>
            <a:endParaRPr lang="en-US" dirty="0"/>
          </a:p>
        </p:txBody>
      </p:sp>
      <p:sp>
        <p:nvSpPr>
          <p:cNvPr id="3" name="Content Placeholder 2"/>
          <p:cNvSpPr>
            <a:spLocks noGrp="1"/>
          </p:cNvSpPr>
          <p:nvPr>
            <p:ph idx="1"/>
          </p:nvPr>
        </p:nvSpPr>
        <p:spPr/>
        <p:txBody>
          <a:bodyPr>
            <a:normAutofit lnSpcReduction="10000"/>
          </a:bodyPr>
          <a:lstStyle/>
          <a:p>
            <a:r>
              <a:rPr lang="en-US" dirty="0"/>
              <a:t>Students must meet the criteria for graduation prior to entering the program.</a:t>
            </a:r>
            <a:endParaRPr lang="en-US" b="1" dirty="0">
              <a:ea typeface="Calibri"/>
              <a:cs typeface="Calibri"/>
            </a:endParaRPr>
          </a:p>
          <a:p>
            <a:r>
              <a:rPr lang="en-US" dirty="0">
                <a:ea typeface="Calibri"/>
                <a:cs typeface="Calibri"/>
              </a:rPr>
              <a:t> The diploma issuing Community School must agree to hold their diploma for one academic year. </a:t>
            </a:r>
          </a:p>
          <a:p>
            <a:r>
              <a:rPr lang="en-US" dirty="0">
                <a:ea typeface="Calibri"/>
                <a:cs typeface="Calibri"/>
              </a:rPr>
              <a:t> Student goes on shared instruction between P721K and the Community School.</a:t>
            </a:r>
          </a:p>
          <a:p>
            <a:r>
              <a:rPr lang="en-US" dirty="0">
                <a:ea typeface="Calibri"/>
                <a:cs typeface="Calibri"/>
              </a:rPr>
              <a:t> "Student is remaining with the Dept. Of Education for an additional year to meet their Measurable Post-Secondary Goals" </a:t>
            </a:r>
          </a:p>
          <a:p>
            <a:endParaRPr lang="en-US" dirty="0"/>
          </a:p>
        </p:txBody>
      </p:sp>
    </p:spTree>
    <p:extLst>
      <p:ext uri="{BB962C8B-B14F-4D97-AF65-F5344CB8AC3E}">
        <p14:creationId xmlns:p14="http://schemas.microsoft.com/office/powerpoint/2010/main" val="146259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58BA6-2EFB-4AAA-A657-2E5046F51EC2}"/>
              </a:ext>
            </a:extLst>
          </p:cNvPr>
          <p:cNvSpPr>
            <a:spLocks noGrp="1"/>
          </p:cNvSpPr>
          <p:nvPr>
            <p:ph type="ctrTitle" idx="4294967295"/>
          </p:nvPr>
        </p:nvSpPr>
        <p:spPr>
          <a:xfrm>
            <a:off x="1118936" y="222250"/>
            <a:ext cx="10082463" cy="882650"/>
          </a:xfrm>
        </p:spPr>
        <p:txBody>
          <a:bodyPr>
            <a:noAutofit/>
          </a:bodyPr>
          <a:lstStyle/>
          <a:p>
            <a:pPr algn="l"/>
            <a:r>
              <a:rPr lang="en-US" sz="5400" u="sng" dirty="0"/>
              <a:t>Project SEARCH Curriculum</a:t>
            </a:r>
          </a:p>
        </p:txBody>
      </p:sp>
      <p:sp>
        <p:nvSpPr>
          <p:cNvPr id="3" name="Subtitle 2">
            <a:extLst>
              <a:ext uri="{FF2B5EF4-FFF2-40B4-BE49-F238E27FC236}">
                <a16:creationId xmlns="" xmlns:a16="http://schemas.microsoft.com/office/drawing/2014/main" id="{B9E9EAFB-E7FD-4B20-9844-48061C375DBA}"/>
              </a:ext>
            </a:extLst>
          </p:cNvPr>
          <p:cNvSpPr>
            <a:spLocks noGrp="1"/>
          </p:cNvSpPr>
          <p:nvPr>
            <p:ph type="subTitle" idx="4294967295"/>
          </p:nvPr>
        </p:nvSpPr>
        <p:spPr>
          <a:xfrm>
            <a:off x="1350963" y="1371600"/>
            <a:ext cx="4388100" cy="4758345"/>
          </a:xfrm>
        </p:spPr>
        <p:txBody>
          <a:bodyPr>
            <a:normAutofit fontScale="85000" lnSpcReduction="20000"/>
          </a:bodyPr>
          <a:lstStyle/>
          <a:p>
            <a:pPr marL="342900" indent="-342900" algn="l">
              <a:buClr>
                <a:srgbClr val="00B050"/>
              </a:buClr>
              <a:buFont typeface="Arial" panose="020B0604020202020204" pitchFamily="34" charset="0"/>
              <a:buChar char="•"/>
            </a:pPr>
            <a:r>
              <a:rPr lang="en-US" sz="2600" dirty="0"/>
              <a:t>Team building</a:t>
            </a:r>
          </a:p>
          <a:p>
            <a:pPr marL="342900" indent="-342900" algn="l">
              <a:buClr>
                <a:srgbClr val="00B050"/>
              </a:buClr>
              <a:buFont typeface="Arial" panose="020B0604020202020204" pitchFamily="34" charset="0"/>
              <a:buChar char="•"/>
            </a:pPr>
            <a:r>
              <a:rPr lang="en-US" sz="2600" dirty="0"/>
              <a:t>Workplace safety</a:t>
            </a:r>
          </a:p>
          <a:p>
            <a:pPr marL="342900" indent="-342900" algn="l">
              <a:buClr>
                <a:srgbClr val="00B050"/>
              </a:buClr>
              <a:buFont typeface="Arial" panose="020B0604020202020204" pitchFamily="34" charset="0"/>
              <a:buChar char="•"/>
            </a:pPr>
            <a:r>
              <a:rPr lang="en-US" sz="2600" dirty="0"/>
              <a:t>Technology</a:t>
            </a:r>
          </a:p>
          <a:p>
            <a:pPr marL="342900" indent="-342900" algn="l">
              <a:buClr>
                <a:srgbClr val="00B050"/>
              </a:buClr>
              <a:buFont typeface="Arial" panose="020B0604020202020204" pitchFamily="34" charset="0"/>
              <a:buChar char="•"/>
            </a:pPr>
            <a:r>
              <a:rPr lang="en-US" sz="2600" dirty="0"/>
              <a:t>Social </a:t>
            </a:r>
            <a:r>
              <a:rPr lang="en-US" sz="2600" dirty="0" smtClean="0"/>
              <a:t>skills/communication </a:t>
            </a:r>
            <a:r>
              <a:rPr lang="en-US" sz="2600" dirty="0"/>
              <a:t>skills</a:t>
            </a:r>
          </a:p>
          <a:p>
            <a:pPr marL="342900" indent="-342900" algn="l">
              <a:buClr>
                <a:srgbClr val="00B050"/>
              </a:buClr>
              <a:buFont typeface="Arial" panose="020B0604020202020204" pitchFamily="34" charset="0"/>
              <a:buChar char="•"/>
            </a:pPr>
            <a:r>
              <a:rPr lang="en-US" sz="2600" dirty="0"/>
              <a:t>Interview skills</a:t>
            </a:r>
          </a:p>
          <a:p>
            <a:pPr marL="342900" indent="-342900" algn="l">
              <a:buClr>
                <a:srgbClr val="00B050"/>
              </a:buClr>
              <a:buFont typeface="Arial" panose="020B0604020202020204" pitchFamily="34" charset="0"/>
              <a:buChar char="•"/>
            </a:pPr>
            <a:r>
              <a:rPr lang="en-US" sz="2600" dirty="0"/>
              <a:t>Resume writing</a:t>
            </a:r>
          </a:p>
          <a:p>
            <a:pPr marL="342900" indent="-342900" algn="l">
              <a:buClr>
                <a:srgbClr val="00B050"/>
              </a:buClr>
              <a:buFont typeface="Arial" panose="020B0604020202020204" pitchFamily="34" charset="0"/>
              <a:buChar char="•"/>
            </a:pPr>
            <a:r>
              <a:rPr lang="en-US" sz="2600" dirty="0"/>
              <a:t>Financial literacy</a:t>
            </a:r>
          </a:p>
          <a:p>
            <a:pPr marL="342900" indent="-342900" algn="l">
              <a:buClr>
                <a:srgbClr val="00B050"/>
              </a:buClr>
              <a:buFont typeface="Arial" panose="020B0604020202020204" pitchFamily="34" charset="0"/>
              <a:buChar char="•"/>
            </a:pPr>
            <a:r>
              <a:rPr lang="en-US" sz="2600" dirty="0"/>
              <a:t>Health and wellness</a:t>
            </a:r>
          </a:p>
          <a:p>
            <a:pPr marL="342900" indent="-342900" algn="l">
              <a:buClr>
                <a:srgbClr val="00B050"/>
              </a:buClr>
              <a:buFont typeface="Arial" panose="020B0604020202020204" pitchFamily="34" charset="0"/>
              <a:buChar char="•"/>
            </a:pPr>
            <a:endParaRPr lang="en-US" dirty="0"/>
          </a:p>
        </p:txBody>
      </p:sp>
      <p:pic>
        <p:nvPicPr>
          <p:cNvPr id="5" name="Picture 4">
            <a:extLst>
              <a:ext uri="{FF2B5EF4-FFF2-40B4-BE49-F238E27FC236}">
                <a16:creationId xmlns="" xmlns:a16="http://schemas.microsoft.com/office/drawing/2014/main" id="{21BDA9F1-3D14-462B-B0F7-6A3A421D61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167" y="1605313"/>
            <a:ext cx="5001193" cy="3764560"/>
          </a:xfrm>
          <a:prstGeom prst="rect">
            <a:avLst/>
          </a:prstGeom>
        </p:spPr>
      </p:pic>
    </p:spTree>
    <p:extLst>
      <p:ext uri="{BB962C8B-B14F-4D97-AF65-F5344CB8AC3E}">
        <p14:creationId xmlns:p14="http://schemas.microsoft.com/office/powerpoint/2010/main" val="89864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0F3308-12C4-4DD7-ABB4-D0DFAA3CF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A24046D-AAB6-4470-AC22-6448D576E5B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xmlns="" id="{211A0A85-392D-49DA-B9EC-82262B3B96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xmlns="" id="{73AFD74C-283C-45BD-885B-6E6635E4B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E3DE725-FEB0-422F-BDBA-A29C95768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05058156-257B-4118-BA50-5869C8AF6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5985555" y="1720516"/>
            <a:ext cx="5016053" cy="3994484"/>
          </a:xfrm>
        </p:spPr>
      </p:pic>
      <p:sp>
        <p:nvSpPr>
          <p:cNvPr id="2" name="Title 1">
            <a:extLst>
              <a:ext uri="{FF2B5EF4-FFF2-40B4-BE49-F238E27FC236}">
                <a16:creationId xmlns:a16="http://schemas.microsoft.com/office/drawing/2014/main" xmlns="" id="{B6E3D6F3-51A4-48B5-B820-DFE28C815F3A}"/>
              </a:ext>
            </a:extLst>
          </p:cNvPr>
          <p:cNvSpPr>
            <a:spLocks noGrp="1"/>
          </p:cNvSpPr>
          <p:nvPr>
            <p:ph type="title"/>
          </p:nvPr>
        </p:nvSpPr>
        <p:spPr>
          <a:xfrm>
            <a:off x="1391054" y="329143"/>
            <a:ext cx="8162019" cy="757374"/>
          </a:xfrm>
        </p:spPr>
        <p:txBody>
          <a:bodyPr>
            <a:normAutofit/>
          </a:bodyPr>
          <a:lstStyle/>
          <a:p>
            <a:pPr algn="ctr"/>
            <a:r>
              <a:rPr lang="en-US" sz="4800" dirty="0">
                <a:solidFill>
                  <a:schemeClr val="tx2"/>
                </a:solidFill>
                <a:cs typeface="Arial"/>
              </a:rPr>
              <a:t>Typical Program Day</a:t>
            </a:r>
          </a:p>
        </p:txBody>
      </p:sp>
      <p:sp>
        <p:nvSpPr>
          <p:cNvPr id="3" name="Content Placeholder 2">
            <a:extLst>
              <a:ext uri="{FF2B5EF4-FFF2-40B4-BE49-F238E27FC236}">
                <a16:creationId xmlns:a16="http://schemas.microsoft.com/office/drawing/2014/main" xmlns="" id="{DFF77BDD-0644-4A9B-BC27-3E23E0E2A6DB}"/>
              </a:ext>
            </a:extLst>
          </p:cNvPr>
          <p:cNvSpPr>
            <a:spLocks noGrp="1"/>
          </p:cNvSpPr>
          <p:nvPr>
            <p:ph type="body" sz="half" idx="2"/>
          </p:nvPr>
        </p:nvSpPr>
        <p:spPr>
          <a:xfrm>
            <a:off x="1391055" y="1720516"/>
            <a:ext cx="4360040" cy="4259179"/>
          </a:xfrm>
        </p:spPr>
        <p:txBody>
          <a:bodyPr>
            <a:normAutofit/>
          </a:bodyPr>
          <a:lstStyle/>
          <a:p>
            <a:pPr marL="344170" indent="-344170"/>
            <a:r>
              <a:rPr lang="en-US" sz="1800" dirty="0" smtClean="0">
                <a:ea typeface="+mn-lt"/>
                <a:cs typeface="+mn-lt"/>
              </a:rPr>
              <a:t>8:30am-Vocational</a:t>
            </a:r>
            <a:r>
              <a:rPr lang="en-US" sz="1800" dirty="0">
                <a:ea typeface="+mn-lt"/>
                <a:cs typeface="+mn-lt"/>
              </a:rPr>
              <a:t>, social, and </a:t>
            </a:r>
            <a:r>
              <a:rPr lang="en-US" sz="1800" dirty="0" smtClean="0">
                <a:ea typeface="+mn-lt"/>
                <a:cs typeface="+mn-lt"/>
              </a:rPr>
              <a:t>	independent </a:t>
            </a:r>
            <a:r>
              <a:rPr lang="en-US" sz="1800" dirty="0">
                <a:ea typeface="+mn-lt"/>
                <a:cs typeface="+mn-lt"/>
              </a:rPr>
              <a:t>living skills </a:t>
            </a:r>
            <a:endParaRPr lang="en-US" sz="1800" dirty="0">
              <a:cs typeface="Arial" panose="020B0604020202020204"/>
            </a:endParaRPr>
          </a:p>
          <a:p>
            <a:pPr marL="344170" indent="-344170"/>
            <a:r>
              <a:rPr lang="en-US" sz="1800" dirty="0" smtClean="0">
                <a:ea typeface="+mn-lt"/>
                <a:cs typeface="+mn-lt"/>
              </a:rPr>
              <a:t>9:00am-Internship</a:t>
            </a:r>
            <a:endParaRPr lang="en-US" sz="1800" dirty="0">
              <a:cs typeface="Arial"/>
            </a:endParaRPr>
          </a:p>
          <a:p>
            <a:pPr marL="344170" indent="-344170"/>
            <a:r>
              <a:rPr lang="en-US" sz="1800" dirty="0" smtClean="0">
                <a:ea typeface="+mn-lt"/>
                <a:cs typeface="+mn-lt"/>
              </a:rPr>
              <a:t>12:00pm-Lunch</a:t>
            </a:r>
            <a:r>
              <a:rPr lang="en-US" sz="1800" dirty="0">
                <a:ea typeface="+mn-lt"/>
                <a:cs typeface="+mn-lt"/>
              </a:rPr>
              <a:t> </a:t>
            </a:r>
            <a:endParaRPr lang="en-US" sz="1800" dirty="0">
              <a:cs typeface="Arial"/>
            </a:endParaRPr>
          </a:p>
          <a:p>
            <a:pPr marL="344170" indent="-344170"/>
            <a:r>
              <a:rPr lang="en-US" sz="1800" dirty="0" smtClean="0">
                <a:ea typeface="+mn-lt"/>
                <a:cs typeface="+mn-lt"/>
              </a:rPr>
              <a:t>1:00pm-Internship</a:t>
            </a:r>
            <a:endParaRPr lang="en-US" sz="1800" dirty="0">
              <a:cs typeface="Arial"/>
            </a:endParaRPr>
          </a:p>
          <a:p>
            <a:pPr marL="344170" indent="-344170"/>
            <a:r>
              <a:rPr lang="en-US" sz="1800" dirty="0" smtClean="0">
                <a:ea typeface="+mn-lt"/>
                <a:cs typeface="+mn-lt"/>
              </a:rPr>
              <a:t>2:00pm-Continuation of employability     	skills</a:t>
            </a:r>
            <a:endParaRPr lang="en-US" sz="1800" dirty="0">
              <a:cs typeface="Arial"/>
            </a:endParaRPr>
          </a:p>
          <a:p>
            <a:pPr marL="344170" indent="-344170"/>
            <a:r>
              <a:rPr lang="en-US" sz="1800" dirty="0" smtClean="0">
                <a:ea typeface="+mn-lt"/>
                <a:cs typeface="+mn-lt"/>
              </a:rPr>
              <a:t>2:45pm-Depart</a:t>
            </a:r>
            <a:endParaRPr lang="en-US" sz="1800" dirty="0"/>
          </a:p>
        </p:txBody>
      </p:sp>
      <p:sp>
        <p:nvSpPr>
          <p:cNvPr id="21" name="Rectangle 20">
            <a:extLst>
              <a:ext uri="{FF2B5EF4-FFF2-40B4-BE49-F238E27FC236}">
                <a16:creationId xmlns:a16="http://schemas.microsoft.com/office/drawing/2014/main" xmlns="" id="{D23B4D99-FEA8-489A-8436-A2F113BE1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0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0F2AC-8567-4D03-BFFC-653DB596C528}">
  <ds:schemaRefs>
    <ds:schemaRef ds:uri="http://schemas.microsoft.com/office/2006/metadata/properties"/>
    <ds:schemaRef ds:uri="http://schemas.microsoft.com/sharepoint/v3"/>
    <ds:schemaRef ds:uri="http://purl.org/dc/terms/"/>
    <ds:schemaRef ds:uri="71af3243-3dd4-4a8d-8c0d-dd76da1f02a5"/>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230e9df3-be65-4c73-a93b-d1236ebd677e"/>
    <ds:schemaRef ds:uri="16c05727-aa75-4e4a-9b5f-8a80a1165891"/>
    <ds:schemaRef ds:uri="http://purl.org/dc/dcmitype/"/>
  </ds:schemaRefs>
</ds:datastoreItem>
</file>

<file path=customXml/itemProps2.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0455F8-10A0-4EEF-9BB1-9035E295B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Madison</Template>
  <TotalTime>243</TotalTime>
  <Words>629</Words>
  <Application>Microsoft Macintosh PowerPoint</Application>
  <PresentationFormat>Widescreen</PresentationFormat>
  <Paragraphs>114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MS Shell Dlg 2</vt:lpstr>
      <vt:lpstr>Wingdings</vt:lpstr>
      <vt:lpstr>Wingdings 3</vt:lpstr>
      <vt:lpstr>Arial</vt:lpstr>
      <vt:lpstr>Madison</vt:lpstr>
      <vt:lpstr>Project SEARCH</vt:lpstr>
      <vt:lpstr>Project SEARCH: History</vt:lpstr>
      <vt:lpstr>AHRC NYC : Where We Are Now</vt:lpstr>
      <vt:lpstr>Desired Outcomes</vt:lpstr>
      <vt:lpstr>Partnerships</vt:lpstr>
      <vt:lpstr>Program Design</vt:lpstr>
      <vt:lpstr>Non-College Bound Standardized Students are Welcomed</vt:lpstr>
      <vt:lpstr>Project SEARCH Curriculum</vt:lpstr>
      <vt:lpstr>Typical Program Day</vt:lpstr>
      <vt:lpstr>Program Schedule</vt:lpstr>
      <vt:lpstr>Program Meetings</vt:lpstr>
      <vt:lpstr>Internships at Pratt</vt:lpstr>
      <vt:lpstr>Employment Outcomes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Nathaniel Gable</dc:creator>
  <cp:lastModifiedBy>Microsoft Office User</cp:lastModifiedBy>
  <cp:revision>639</cp:revision>
  <dcterms:created xsi:type="dcterms:W3CDTF">2022-01-14T16:47:55Z</dcterms:created>
  <dcterms:modified xsi:type="dcterms:W3CDTF">2023-03-28T15:53:03Z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